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1" r:id="rId3"/>
    <p:sldId id="260" r:id="rId4"/>
    <p:sldId id="261" r:id="rId5"/>
    <p:sldId id="262" r:id="rId6"/>
    <p:sldId id="263" r:id="rId7"/>
    <p:sldId id="264" r:id="rId8"/>
    <p:sldId id="265" r:id="rId9"/>
    <p:sldId id="266" r:id="rId10"/>
    <p:sldId id="267" r:id="rId11"/>
    <p:sldId id="285" r:id="rId12"/>
    <p:sldId id="268" r:id="rId13"/>
    <p:sldId id="269" r:id="rId14"/>
    <p:sldId id="270" r:id="rId15"/>
    <p:sldId id="271" r:id="rId16"/>
    <p:sldId id="284" r:id="rId17"/>
    <p:sldId id="272" r:id="rId18"/>
    <p:sldId id="273" r:id="rId19"/>
    <p:sldId id="274" r:id="rId20"/>
    <p:sldId id="276" r:id="rId21"/>
    <p:sldId id="277" r:id="rId22"/>
    <p:sldId id="289" r:id="rId23"/>
    <p:sldId id="290" r:id="rId24"/>
    <p:sldId id="291" r:id="rId25"/>
    <p:sldId id="278" r:id="rId26"/>
    <p:sldId id="280"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56474B-97CA-4AF3-81F4-A0EFC8870DCD}"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95E6D-23F6-4DF0-9C39-E0CA4A097E76}" type="slidenum">
              <a:rPr lang="en-US" smtClean="0"/>
              <a:t>‹#›</a:t>
            </a:fld>
            <a:endParaRPr lang="en-US"/>
          </a:p>
        </p:txBody>
      </p:sp>
    </p:spTree>
    <p:extLst>
      <p:ext uri="{BB962C8B-B14F-4D97-AF65-F5344CB8AC3E}">
        <p14:creationId xmlns:p14="http://schemas.microsoft.com/office/powerpoint/2010/main" val="257041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56474B-97CA-4AF3-81F4-A0EFC8870DCD}"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95E6D-23F6-4DF0-9C39-E0CA4A097E76}" type="slidenum">
              <a:rPr lang="en-US" smtClean="0"/>
              <a:t>‹#›</a:t>
            </a:fld>
            <a:endParaRPr lang="en-US"/>
          </a:p>
        </p:txBody>
      </p:sp>
    </p:spTree>
    <p:extLst>
      <p:ext uri="{BB962C8B-B14F-4D97-AF65-F5344CB8AC3E}">
        <p14:creationId xmlns:p14="http://schemas.microsoft.com/office/powerpoint/2010/main" val="265014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56474B-97CA-4AF3-81F4-A0EFC8870DCD}"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95E6D-23F6-4DF0-9C39-E0CA4A097E76}" type="slidenum">
              <a:rPr lang="en-US" smtClean="0"/>
              <a:t>‹#›</a:t>
            </a:fld>
            <a:endParaRPr lang="en-US"/>
          </a:p>
        </p:txBody>
      </p:sp>
    </p:spTree>
    <p:extLst>
      <p:ext uri="{BB962C8B-B14F-4D97-AF65-F5344CB8AC3E}">
        <p14:creationId xmlns:p14="http://schemas.microsoft.com/office/powerpoint/2010/main" val="409488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56474B-97CA-4AF3-81F4-A0EFC8870DCD}"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95E6D-23F6-4DF0-9C39-E0CA4A097E76}" type="slidenum">
              <a:rPr lang="en-US" smtClean="0"/>
              <a:t>‹#›</a:t>
            </a:fld>
            <a:endParaRPr lang="en-US"/>
          </a:p>
        </p:txBody>
      </p:sp>
    </p:spTree>
    <p:extLst>
      <p:ext uri="{BB962C8B-B14F-4D97-AF65-F5344CB8AC3E}">
        <p14:creationId xmlns:p14="http://schemas.microsoft.com/office/powerpoint/2010/main" val="236726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56474B-97CA-4AF3-81F4-A0EFC8870DCD}"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95E6D-23F6-4DF0-9C39-E0CA4A097E76}" type="slidenum">
              <a:rPr lang="en-US" smtClean="0"/>
              <a:t>‹#›</a:t>
            </a:fld>
            <a:endParaRPr lang="en-US"/>
          </a:p>
        </p:txBody>
      </p:sp>
    </p:spTree>
    <p:extLst>
      <p:ext uri="{BB962C8B-B14F-4D97-AF65-F5344CB8AC3E}">
        <p14:creationId xmlns:p14="http://schemas.microsoft.com/office/powerpoint/2010/main" val="290820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56474B-97CA-4AF3-81F4-A0EFC8870DCD}"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95E6D-23F6-4DF0-9C39-E0CA4A097E76}" type="slidenum">
              <a:rPr lang="en-US" smtClean="0"/>
              <a:t>‹#›</a:t>
            </a:fld>
            <a:endParaRPr lang="en-US"/>
          </a:p>
        </p:txBody>
      </p:sp>
    </p:spTree>
    <p:extLst>
      <p:ext uri="{BB962C8B-B14F-4D97-AF65-F5344CB8AC3E}">
        <p14:creationId xmlns:p14="http://schemas.microsoft.com/office/powerpoint/2010/main" val="153883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56474B-97CA-4AF3-81F4-A0EFC8870DCD}" type="datetimeFigureOut">
              <a:rPr lang="en-US" smtClean="0"/>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95E6D-23F6-4DF0-9C39-E0CA4A097E76}" type="slidenum">
              <a:rPr lang="en-US" smtClean="0"/>
              <a:t>‹#›</a:t>
            </a:fld>
            <a:endParaRPr lang="en-US"/>
          </a:p>
        </p:txBody>
      </p:sp>
    </p:spTree>
    <p:extLst>
      <p:ext uri="{BB962C8B-B14F-4D97-AF65-F5344CB8AC3E}">
        <p14:creationId xmlns:p14="http://schemas.microsoft.com/office/powerpoint/2010/main" val="87819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56474B-97CA-4AF3-81F4-A0EFC8870DCD}" type="datetimeFigureOut">
              <a:rPr lang="en-US" smtClean="0"/>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95E6D-23F6-4DF0-9C39-E0CA4A097E76}" type="slidenum">
              <a:rPr lang="en-US" smtClean="0"/>
              <a:t>‹#›</a:t>
            </a:fld>
            <a:endParaRPr lang="en-US"/>
          </a:p>
        </p:txBody>
      </p:sp>
    </p:spTree>
    <p:extLst>
      <p:ext uri="{BB962C8B-B14F-4D97-AF65-F5344CB8AC3E}">
        <p14:creationId xmlns:p14="http://schemas.microsoft.com/office/powerpoint/2010/main" val="228416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6474B-97CA-4AF3-81F4-A0EFC8870DCD}" type="datetimeFigureOut">
              <a:rPr lang="en-US" smtClean="0"/>
              <a:t>7/27/2022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95E6D-23F6-4DF0-9C39-E0CA4A097E76}" type="slidenum">
              <a:rPr lang="en-US" smtClean="0"/>
              <a:t>‹#›</a:t>
            </a:fld>
            <a:endParaRPr lang="en-US"/>
          </a:p>
        </p:txBody>
      </p:sp>
    </p:spTree>
    <p:extLst>
      <p:ext uri="{BB962C8B-B14F-4D97-AF65-F5344CB8AC3E}">
        <p14:creationId xmlns:p14="http://schemas.microsoft.com/office/powerpoint/2010/main" val="159683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56474B-97CA-4AF3-81F4-A0EFC8870DCD}"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95E6D-23F6-4DF0-9C39-E0CA4A097E76}" type="slidenum">
              <a:rPr lang="en-US" smtClean="0"/>
              <a:t>‹#›</a:t>
            </a:fld>
            <a:endParaRPr lang="en-US"/>
          </a:p>
        </p:txBody>
      </p:sp>
    </p:spTree>
    <p:extLst>
      <p:ext uri="{BB962C8B-B14F-4D97-AF65-F5344CB8AC3E}">
        <p14:creationId xmlns:p14="http://schemas.microsoft.com/office/powerpoint/2010/main" val="131440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56474B-97CA-4AF3-81F4-A0EFC8870DCD}"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95E6D-23F6-4DF0-9C39-E0CA4A097E76}" type="slidenum">
              <a:rPr lang="en-US" smtClean="0"/>
              <a:t>‹#›</a:t>
            </a:fld>
            <a:endParaRPr lang="en-US"/>
          </a:p>
        </p:txBody>
      </p:sp>
    </p:spTree>
    <p:extLst>
      <p:ext uri="{BB962C8B-B14F-4D97-AF65-F5344CB8AC3E}">
        <p14:creationId xmlns:p14="http://schemas.microsoft.com/office/powerpoint/2010/main" val="162298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6474B-97CA-4AF3-81F4-A0EFC8870DCD}" type="datetimeFigureOut">
              <a:rPr lang="en-US" smtClean="0"/>
              <a:t>7/27/2022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95E6D-23F6-4DF0-9C39-E0CA4A097E76}" type="slidenum">
              <a:rPr lang="en-US" smtClean="0"/>
              <a:t>‹#›</a:t>
            </a:fld>
            <a:endParaRPr lang="en-US"/>
          </a:p>
        </p:txBody>
      </p:sp>
    </p:spTree>
    <p:extLst>
      <p:ext uri="{BB962C8B-B14F-4D97-AF65-F5344CB8AC3E}">
        <p14:creationId xmlns:p14="http://schemas.microsoft.com/office/powerpoint/2010/main" val="4111782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vi.wikipedia.org/wiki/Brasil" TargetMode="External"/><Relationship Id="rId13" Type="http://schemas.openxmlformats.org/officeDocument/2006/relationships/hyperlink" Target="https://vi.wikipedia.org/wiki/Malaysia" TargetMode="External"/><Relationship Id="rId18" Type="http://schemas.openxmlformats.org/officeDocument/2006/relationships/hyperlink" Target="https://vi.wikipedia.org/wiki/Li%C3%AAn_minh_ch%C3%A2u_%C3%82u" TargetMode="External"/><Relationship Id="rId3" Type="http://schemas.openxmlformats.org/officeDocument/2006/relationships/hyperlink" Target="https://vi.wikipedia.org/wiki/C%E1%BB%99ng_h%C3%B2a_Nam_Phi" TargetMode="External"/><Relationship Id="rId7" Type="http://schemas.openxmlformats.org/officeDocument/2006/relationships/hyperlink" Target="https://vi.wikipedia.org/wiki/Nam_M%E1%BB%B9" TargetMode="External"/><Relationship Id="rId12" Type="http://schemas.openxmlformats.org/officeDocument/2006/relationships/hyperlink" Target="https://vi.wikipedia.org/wiki/Indonesia" TargetMode="External"/><Relationship Id="rId17" Type="http://schemas.openxmlformats.org/officeDocument/2006/relationships/hyperlink" Target="https://vi.wikipedia.org/wiki/Th%E1%BB%95_Nh%C4%A9_K%E1%BB%B3" TargetMode="External"/><Relationship Id="rId2" Type="http://schemas.openxmlformats.org/officeDocument/2006/relationships/hyperlink" Target="https://vi.wikipedia.org/wiki/Ch%C3%A2u_Phi" TargetMode="External"/><Relationship Id="rId16" Type="http://schemas.openxmlformats.org/officeDocument/2006/relationships/hyperlink" Target="https://vi.wikipedia.org/wiki/Ch%C3%A2u_%C3%82u" TargetMode="External"/><Relationship Id="rId1" Type="http://schemas.openxmlformats.org/officeDocument/2006/relationships/slideLayout" Target="../slideLayouts/slideLayout2.xml"/><Relationship Id="rId6" Type="http://schemas.openxmlformats.org/officeDocument/2006/relationships/hyperlink" Target="https://vi.wikipedia.org/wiki/T%E1%BB%95_ch%E1%BB%A9c_H%E1%BB%A3p_t%C3%A1c_v%C3%A0_Ph%C3%A1t_tri%E1%BB%83n_Kinh_t%E1%BA%BF" TargetMode="External"/><Relationship Id="rId11" Type="http://schemas.openxmlformats.org/officeDocument/2006/relationships/hyperlink" Target="https://vi.wikipedia.org/wiki/%E1%BA%A4n_%C4%90%E1%BB%99" TargetMode="External"/><Relationship Id="rId5" Type="http://schemas.openxmlformats.org/officeDocument/2006/relationships/hyperlink" Target="https://vi.wikipedia.org/wiki/M%C3%A9xico" TargetMode="External"/><Relationship Id="rId15" Type="http://schemas.openxmlformats.org/officeDocument/2006/relationships/hyperlink" Target="https://vi.wikipedia.org/wiki/Th%C3%A1i_Lan" TargetMode="External"/><Relationship Id="rId10" Type="http://schemas.openxmlformats.org/officeDocument/2006/relationships/hyperlink" Target="https://vi.wikipedia.org/wiki/Trung_Qu%E1%BB%91c" TargetMode="External"/><Relationship Id="rId4" Type="http://schemas.openxmlformats.org/officeDocument/2006/relationships/hyperlink" Target="https://vi.wikipedia.org/wiki/B%E1%BA%AFc_M%E1%BB%B9" TargetMode="External"/><Relationship Id="rId9" Type="http://schemas.openxmlformats.org/officeDocument/2006/relationships/hyperlink" Target="https://vi.wikipedia.org/wiki/Ch%C3%A2u_%C3%81" TargetMode="External"/><Relationship Id="rId14" Type="http://schemas.openxmlformats.org/officeDocument/2006/relationships/hyperlink" Target="https://vi.wikipedia.org/wiki/Philippin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vi.wikipedia.org/wiki/H%C3%ACnh:EiserneVorhang.p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152400"/>
            <a:ext cx="8686800" cy="715963"/>
          </a:xfrm>
          <a:prstGeom prst="rect">
            <a:avLst/>
          </a:prstGeom>
          <a:ln>
            <a:solidFill>
              <a:srgbClr val="66FF66"/>
            </a:solidFill>
          </a:ln>
        </p:spPr>
        <p:txBody>
          <a:bodyPr anchor="ctr">
            <a:normAutofit/>
          </a:bodyPr>
          <a:lstStyle/>
          <a:p>
            <a:pPr algn="ctr" fontAlgn="auto">
              <a:spcAft>
                <a:spcPts val="0"/>
              </a:spcAft>
              <a:defRPr/>
            </a:pPr>
            <a:r>
              <a:rPr lang="en-US" sz="3600" b="1" dirty="0">
                <a:solidFill>
                  <a:srgbClr val="FF0000"/>
                </a:solidFill>
                <a:latin typeface="Times New Roman" pitchFamily="18" charset="0"/>
                <a:ea typeface="+mj-ea"/>
                <a:cs typeface="+mj-cs"/>
              </a:rPr>
              <a:t> </a:t>
            </a:r>
            <a:r>
              <a:rPr lang="en-US" sz="3600" b="1" err="1">
                <a:solidFill>
                  <a:srgbClr val="FF0000"/>
                </a:solidFill>
                <a:latin typeface="Times New Roman" pitchFamily="18" charset="0"/>
                <a:ea typeface="+mj-ea"/>
                <a:cs typeface="+mj-cs"/>
              </a:rPr>
              <a:t>Bài</a:t>
            </a:r>
            <a:r>
              <a:rPr lang="en-US" sz="3600" b="1">
                <a:solidFill>
                  <a:srgbClr val="FF0000"/>
                </a:solidFill>
                <a:latin typeface="Times New Roman" pitchFamily="18" charset="0"/>
                <a:ea typeface="+mj-ea"/>
                <a:cs typeface="+mj-cs"/>
              </a:rPr>
              <a:t> 7.  </a:t>
            </a:r>
            <a:r>
              <a:rPr lang="en-US" sz="3600" b="1">
                <a:solidFill>
                  <a:srgbClr val="FF0000"/>
                </a:solidFill>
                <a:latin typeface="Times New Roman" pitchFamily="18" charset="0"/>
                <a:ea typeface="+mj-ea"/>
                <a:cs typeface="Times New Roman" pitchFamily="18" charset="0"/>
              </a:rPr>
              <a:t>TÂY </a:t>
            </a:r>
            <a:r>
              <a:rPr lang="en-US" sz="3600" b="1" dirty="0">
                <a:solidFill>
                  <a:srgbClr val="FF0000"/>
                </a:solidFill>
                <a:latin typeface="Times New Roman" pitchFamily="18" charset="0"/>
                <a:ea typeface="+mj-ea"/>
                <a:cs typeface="Times New Roman" pitchFamily="18" charset="0"/>
              </a:rPr>
              <a:t>ÂU</a:t>
            </a:r>
          </a:p>
        </p:txBody>
      </p:sp>
      <p:pic>
        <p:nvPicPr>
          <p:cNvPr id="5" name="Picture 5" descr="C:\Users\Administrator\Desktop\lienminhchauAuavat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57" y="1565564"/>
            <a:ext cx="4243243"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Administrator\Desktop\unna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00200"/>
            <a:ext cx="4191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40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152400" y="197823"/>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3200" b="1">
                <a:solidFill>
                  <a:srgbClr val="FF0000"/>
                </a:solidFill>
                <a:latin typeface="Times New Roman" pitchFamily="18" charset="0"/>
                <a:cs typeface="Times New Roman" pitchFamily="18" charset="0"/>
              </a:rPr>
              <a:t>III. Tây Âu từ 1973 – 1991.</a:t>
            </a:r>
            <a:endParaRPr lang="en-US" altLang="en-US" sz="3200" b="1" u="sng">
              <a:solidFill>
                <a:srgbClr val="FF0000"/>
              </a:solidFill>
              <a:latin typeface="Times New Roman" pitchFamily="18" charset="0"/>
              <a:cs typeface="Times New Roman" pitchFamily="18" charset="0"/>
            </a:endParaRPr>
          </a:p>
        </p:txBody>
      </p:sp>
      <p:sp>
        <p:nvSpPr>
          <p:cNvPr id="5" name="Rectangle 4"/>
          <p:cNvSpPr>
            <a:spLocks noChangeArrowheads="1"/>
          </p:cNvSpPr>
          <p:nvPr/>
        </p:nvSpPr>
        <p:spPr bwMode="auto">
          <a:xfrm>
            <a:off x="117764" y="93723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en-US" sz="2800" b="1">
                <a:solidFill>
                  <a:srgbClr val="FF0000"/>
                </a:solidFill>
                <a:latin typeface="Times New Roman" pitchFamily="18" charset="0"/>
                <a:cs typeface="Times New Roman" pitchFamily="18" charset="0"/>
              </a:rPr>
              <a:t>1. Kinh tế: </a:t>
            </a:r>
            <a:endParaRPr lang="en-US" altLang="en-US" sz="2800" b="1" u="sng">
              <a:solidFill>
                <a:srgbClr val="FF0000"/>
              </a:solidFill>
              <a:latin typeface="Times New Roman" pitchFamily="18" charset="0"/>
              <a:cs typeface="Times New Roman" pitchFamily="18" charset="0"/>
            </a:endParaRPr>
          </a:p>
        </p:txBody>
      </p:sp>
      <p:sp>
        <p:nvSpPr>
          <p:cNvPr id="6" name="Cloud Callout 5"/>
          <p:cNvSpPr/>
          <p:nvPr/>
        </p:nvSpPr>
        <p:spPr>
          <a:xfrm>
            <a:off x="1524000" y="1524000"/>
            <a:ext cx="6248400" cy="2438400"/>
          </a:xfrm>
          <a:prstGeom prst="cloudCallout">
            <a:avLst>
              <a:gd name="adj1" fmla="val -25046"/>
              <a:gd name="adj2" fmla="val 13977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itchFamily="18" charset="0"/>
                <a:cs typeface="Times New Roman" pitchFamily="18" charset="0"/>
              </a:rPr>
              <a:t>Kinh tế Tây Âu giai đoạn này như thế nào?</a:t>
            </a:r>
          </a:p>
        </p:txBody>
      </p:sp>
      <p:sp>
        <p:nvSpPr>
          <p:cNvPr id="7" name="Rectangle 6"/>
          <p:cNvSpPr/>
          <p:nvPr/>
        </p:nvSpPr>
        <p:spPr>
          <a:xfrm>
            <a:off x="419100" y="1676400"/>
            <a:ext cx="8458200" cy="4056495"/>
          </a:xfrm>
          <a:prstGeom prst="rect">
            <a:avLst/>
          </a:prstGeom>
        </p:spPr>
        <p:txBody>
          <a:bodyPr wrap="square">
            <a:spAutoFit/>
          </a:bodyPr>
          <a:lstStyle/>
          <a:p>
            <a:pPr lvl="0" fontAlgn="base">
              <a:lnSpc>
                <a:spcPct val="150000"/>
              </a:lnSpc>
              <a:spcBef>
                <a:spcPct val="20000"/>
              </a:spcBef>
              <a:spcAft>
                <a:spcPct val="0"/>
              </a:spcAft>
              <a:buClr>
                <a:schemeClr val="hlink"/>
              </a:buClr>
              <a:buSzPct val="60000"/>
            </a:pPr>
            <a:r>
              <a:rPr kumimoji="0" lang="en-US" sz="2800" i="0" u="none" strike="noStrike" cap="none" normalizeH="0" baseline="0">
                <a:ln>
                  <a:noFill/>
                </a:ln>
                <a:solidFill>
                  <a:srgbClr val="0000CC"/>
                </a:solidFill>
                <a:effectLst/>
                <a:latin typeface="Times New Roman" pitchFamily="18" charset="0"/>
                <a:cs typeface="Times New Roman" pitchFamily="18" charset="0"/>
              </a:rPr>
              <a:t>- Do tác</a:t>
            </a:r>
            <a:r>
              <a:rPr kumimoji="0" lang="en-US" sz="2800" i="0" u="none" strike="noStrike" cap="none" normalizeH="0">
                <a:ln>
                  <a:noFill/>
                </a:ln>
                <a:solidFill>
                  <a:srgbClr val="0000CC"/>
                </a:solidFill>
                <a:effectLst/>
                <a:latin typeface="Times New Roman" pitchFamily="18" charset="0"/>
                <a:cs typeface="Times New Roman" pitchFamily="18" charset="0"/>
              </a:rPr>
              <a:t> động của khủng hoảng năng lượng, kinh tế Tây Âu lâm vào tình trạng suy thoái khủng hoảng kéo dài đến đầu thập kỉ 90.</a:t>
            </a:r>
            <a:endParaRPr kumimoji="0" lang="en-US" sz="2800" i="0" u="none" strike="noStrike" cap="none" normalizeH="0" baseline="0">
              <a:ln>
                <a:noFill/>
              </a:ln>
              <a:solidFill>
                <a:srgbClr val="0000CC"/>
              </a:solidFill>
              <a:effectLst/>
              <a:latin typeface="Times New Roman" pitchFamily="18" charset="0"/>
              <a:cs typeface="Times New Roman" pitchFamily="18" charset="0"/>
            </a:endParaRPr>
          </a:p>
          <a:p>
            <a:pPr lvl="0" fontAlgn="base">
              <a:lnSpc>
                <a:spcPct val="150000"/>
              </a:lnSpc>
              <a:spcBef>
                <a:spcPct val="20000"/>
              </a:spcBef>
              <a:spcAft>
                <a:spcPct val="0"/>
              </a:spcAft>
              <a:buClr>
                <a:schemeClr val="hlink"/>
              </a:buClr>
              <a:buSzPct val="60000"/>
              <a:buFontTx/>
              <a:buChar char="-"/>
            </a:pPr>
            <a:r>
              <a:rPr kumimoji="0" lang="en-US" sz="2800" i="0" u="none" strike="noStrike" cap="none" normalizeH="0" baseline="0">
                <a:ln>
                  <a:noFill/>
                </a:ln>
                <a:solidFill>
                  <a:srgbClr val="0000CC"/>
                </a:solidFill>
                <a:effectLst/>
                <a:latin typeface="Times New Roman" pitchFamily="18" charset="0"/>
                <a:cs typeface="Times New Roman" pitchFamily="18" charset="0"/>
              </a:rPr>
              <a:t> Khó khăn, thách thức: Lạm phát, thất nghiệp, cạnh tranh của Mĩ, Nhật Bản,</a:t>
            </a:r>
            <a:r>
              <a:rPr kumimoji="0" lang="en-US" sz="2800" i="0" u="none" strike="noStrike" cap="none" normalizeH="0">
                <a:ln>
                  <a:noFill/>
                </a:ln>
                <a:solidFill>
                  <a:srgbClr val="0000CC"/>
                </a:solidFill>
                <a:effectLst/>
                <a:latin typeface="Times New Roman" pitchFamily="18" charset="0"/>
                <a:cs typeface="Times New Roman" pitchFamily="18" charset="0"/>
              </a:rPr>
              <a:t> các nước công nghiệp mới (NICs). Quá trình “ nhất thể hóa” còn nhiều trở ngại.</a:t>
            </a:r>
            <a:endParaRPr kumimoji="0" lang="vi-VN" sz="2800" i="0" u="none" strike="noStrike" cap="none" normalizeH="0" baseline="0" dirty="0">
              <a:ln>
                <a:noFill/>
              </a:ln>
              <a:solidFill>
                <a:srgbClr val="0000CC"/>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24609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1979115"/>
              </p:ext>
            </p:extLst>
          </p:nvPr>
        </p:nvGraphicFramePr>
        <p:xfrm>
          <a:off x="76200" y="34636"/>
          <a:ext cx="8582026" cy="6033848"/>
        </p:xfrm>
        <a:graphic>
          <a:graphicData uri="http://schemas.openxmlformats.org/drawingml/2006/table">
            <a:tbl>
              <a:tblPr>
                <a:tableStyleId>{284E427A-3D55-4303-BF80-6455036E1DE7}</a:tableStyleId>
              </a:tblPr>
              <a:tblGrid>
                <a:gridCol w="2895600">
                  <a:extLst>
                    <a:ext uri="{9D8B030D-6E8A-4147-A177-3AD203B41FA5}">
                      <a16:colId xmlns:a16="http://schemas.microsoft.com/office/drawing/2014/main" val="20000"/>
                    </a:ext>
                  </a:extLst>
                </a:gridCol>
                <a:gridCol w="5686426">
                  <a:extLst>
                    <a:ext uri="{9D8B030D-6E8A-4147-A177-3AD203B41FA5}">
                      <a16:colId xmlns:a16="http://schemas.microsoft.com/office/drawing/2014/main" val="20001"/>
                    </a:ext>
                  </a:extLst>
                </a:gridCol>
              </a:tblGrid>
              <a:tr h="849015">
                <a:tc>
                  <a:txBody>
                    <a:bodyPr/>
                    <a:lstStyle/>
                    <a:p>
                      <a:pPr algn="ctr"/>
                      <a:r>
                        <a:rPr lang="en-US" sz="2800" b="1">
                          <a:effectLst/>
                          <a:latin typeface="Times New Roman" pitchFamily="18" charset="0"/>
                          <a:cs typeface="Times New Roman" pitchFamily="18" charset="0"/>
                        </a:rPr>
                        <a:t>Châu lục</a:t>
                      </a:r>
                    </a:p>
                  </a:txBody>
                  <a:tcPr marL="35638" marR="35638" marT="17819" marB="17819" anchor="ctr"/>
                </a:tc>
                <a:tc>
                  <a:txBody>
                    <a:bodyPr/>
                    <a:lstStyle/>
                    <a:p>
                      <a:pPr algn="ctr"/>
                      <a:r>
                        <a:rPr lang="vi-VN" sz="2800" b="1">
                          <a:effectLst/>
                          <a:latin typeface="Times New Roman" pitchFamily="18" charset="0"/>
                          <a:cs typeface="Times New Roman" pitchFamily="18" charset="0"/>
                        </a:rPr>
                        <a:t>Tên nước</a:t>
                      </a:r>
                    </a:p>
                  </a:txBody>
                  <a:tcPr marL="35638" marR="35638" marT="17819" marB="17819" anchor="ctr"/>
                </a:tc>
                <a:extLst>
                  <a:ext uri="{0D108BD9-81ED-4DB2-BD59-A6C34878D82A}">
                    <a16:rowId xmlns:a16="http://schemas.microsoft.com/office/drawing/2014/main" val="10000"/>
                  </a:ext>
                </a:extLst>
              </a:tr>
              <a:tr h="517898">
                <a:tc>
                  <a:txBody>
                    <a:bodyPr/>
                    <a:lstStyle/>
                    <a:p>
                      <a:pPr algn="ctr"/>
                      <a:r>
                        <a:rPr lang="en-US" sz="2800" b="1" u="none" strike="noStrike">
                          <a:solidFill>
                            <a:schemeClr val="tx1"/>
                          </a:solidFill>
                          <a:effectLst/>
                          <a:latin typeface="Times New Roman" pitchFamily="18" charset="0"/>
                          <a:cs typeface="Times New Roman" pitchFamily="18" charset="0"/>
                          <a:hlinkClick r:id="rId2" tooltip="Châu Phi"/>
                        </a:rPr>
                        <a:t>Châu Phi</a:t>
                      </a:r>
                      <a:endParaRPr lang="en-US" sz="2800" b="1">
                        <a:solidFill>
                          <a:schemeClr val="tx1"/>
                        </a:solidFill>
                        <a:effectLst/>
                        <a:latin typeface="Times New Roman" pitchFamily="18" charset="0"/>
                        <a:cs typeface="Times New Roman" pitchFamily="18" charset="0"/>
                      </a:endParaRPr>
                    </a:p>
                  </a:txBody>
                  <a:tcPr marL="35638" marR="35638" marT="17819" marB="17819" anchor="ctr"/>
                </a:tc>
                <a:tc>
                  <a:txBody>
                    <a:bodyPr/>
                    <a:lstStyle/>
                    <a:p>
                      <a:pPr algn="ctr"/>
                      <a:r>
                        <a:rPr lang="en-US" sz="2800">
                          <a:effectLst/>
                          <a:latin typeface="Times New Roman" pitchFamily="18" charset="0"/>
                          <a:cs typeface="Times New Roman" pitchFamily="18" charset="0"/>
                        </a:rPr>
                        <a:t> </a:t>
                      </a:r>
                      <a:r>
                        <a:rPr lang="en-US" sz="2800" u="none" strike="noStrike">
                          <a:effectLst/>
                          <a:latin typeface="Times New Roman" pitchFamily="18" charset="0"/>
                          <a:cs typeface="Times New Roman" pitchFamily="18" charset="0"/>
                          <a:hlinkClick r:id="rId3" tooltip="Cộng hòa Nam Phi"/>
                        </a:rPr>
                        <a:t>Nam Phi</a:t>
                      </a:r>
                      <a:endParaRPr lang="en-US" sz="2800">
                        <a:effectLst/>
                        <a:latin typeface="Times New Roman" pitchFamily="18" charset="0"/>
                        <a:cs typeface="Times New Roman" pitchFamily="18" charset="0"/>
                      </a:endParaRPr>
                    </a:p>
                  </a:txBody>
                  <a:tcPr marL="35638" marR="35638" marT="17819" marB="17819" anchor="ctr"/>
                </a:tc>
                <a:extLst>
                  <a:ext uri="{0D108BD9-81ED-4DB2-BD59-A6C34878D82A}">
                    <a16:rowId xmlns:a16="http://schemas.microsoft.com/office/drawing/2014/main" val="10001"/>
                  </a:ext>
                </a:extLst>
              </a:tr>
              <a:tr h="901635">
                <a:tc>
                  <a:txBody>
                    <a:bodyPr/>
                    <a:lstStyle/>
                    <a:p>
                      <a:pPr algn="ctr"/>
                      <a:r>
                        <a:rPr lang="en-US" sz="2800" b="1" u="none" strike="noStrike">
                          <a:solidFill>
                            <a:schemeClr val="tx1"/>
                          </a:solidFill>
                          <a:effectLst/>
                          <a:latin typeface="Times New Roman" pitchFamily="18" charset="0"/>
                          <a:cs typeface="Times New Roman" pitchFamily="18" charset="0"/>
                          <a:hlinkClick r:id="rId4" tooltip="Bắc Mỹ"/>
                        </a:rPr>
                        <a:t>Bắc Mỹ</a:t>
                      </a:r>
                      <a:endParaRPr lang="en-US" sz="2800" b="1">
                        <a:solidFill>
                          <a:schemeClr val="tx1"/>
                        </a:solidFill>
                        <a:effectLst/>
                        <a:latin typeface="Times New Roman" pitchFamily="18" charset="0"/>
                        <a:cs typeface="Times New Roman" pitchFamily="18" charset="0"/>
                      </a:endParaRPr>
                    </a:p>
                  </a:txBody>
                  <a:tcPr marL="35638" marR="35638" marT="17819" marB="17819" anchor="ctr"/>
                </a:tc>
                <a:tc>
                  <a:txBody>
                    <a:bodyPr/>
                    <a:lstStyle/>
                    <a:p>
                      <a:pPr algn="ctr"/>
                      <a:r>
                        <a:rPr lang="en-US" sz="2800">
                          <a:effectLst/>
                          <a:latin typeface="Times New Roman" pitchFamily="18" charset="0"/>
                          <a:cs typeface="Times New Roman" pitchFamily="18" charset="0"/>
                        </a:rPr>
                        <a:t> </a:t>
                      </a:r>
                      <a:r>
                        <a:rPr lang="en-US" sz="2800" u="none" strike="noStrike">
                          <a:effectLst/>
                          <a:latin typeface="Times New Roman" pitchFamily="18" charset="0"/>
                          <a:cs typeface="Times New Roman" pitchFamily="18" charset="0"/>
                          <a:hlinkClick r:id="rId5" tooltip="México"/>
                        </a:rPr>
                        <a:t>Mêxico</a:t>
                      </a:r>
                      <a:r>
                        <a:rPr lang="en-US" sz="2800">
                          <a:effectLst/>
                          <a:latin typeface="Times New Roman" pitchFamily="18" charset="0"/>
                          <a:cs typeface="Times New Roman" pitchFamily="18" charset="0"/>
                        </a:rPr>
                        <a:t> (thành viên </a:t>
                      </a:r>
                      <a:r>
                        <a:rPr lang="en-US" sz="2800" u="none" strike="noStrike">
                          <a:effectLst/>
                          <a:latin typeface="Times New Roman" pitchFamily="18" charset="0"/>
                          <a:cs typeface="Times New Roman" pitchFamily="18" charset="0"/>
                          <a:hlinkClick r:id="rId6" tooltip="Tổ chức Hợp tác và Phát triển Kinh tế"/>
                        </a:rPr>
                        <a:t>OECD</a:t>
                      </a:r>
                      <a:r>
                        <a:rPr lang="en-US" sz="2800">
                          <a:effectLst/>
                          <a:latin typeface="Times New Roman" pitchFamily="18" charset="0"/>
                          <a:cs typeface="Times New Roman" pitchFamily="18" charset="0"/>
                        </a:rPr>
                        <a:t>)</a:t>
                      </a:r>
                    </a:p>
                  </a:txBody>
                  <a:tcPr marL="35638" marR="35638" marT="17819" marB="17819" anchor="ctr"/>
                </a:tc>
                <a:extLst>
                  <a:ext uri="{0D108BD9-81ED-4DB2-BD59-A6C34878D82A}">
                    <a16:rowId xmlns:a16="http://schemas.microsoft.com/office/drawing/2014/main" val="10002"/>
                  </a:ext>
                </a:extLst>
              </a:tr>
              <a:tr h="273251">
                <a:tc>
                  <a:txBody>
                    <a:bodyPr/>
                    <a:lstStyle/>
                    <a:p>
                      <a:pPr algn="ctr"/>
                      <a:r>
                        <a:rPr lang="en-US" sz="2800" b="1" u="none" strike="noStrike">
                          <a:solidFill>
                            <a:schemeClr val="tx1"/>
                          </a:solidFill>
                          <a:effectLst/>
                          <a:latin typeface="Times New Roman" pitchFamily="18" charset="0"/>
                          <a:cs typeface="Times New Roman" pitchFamily="18" charset="0"/>
                          <a:hlinkClick r:id="rId7" tooltip="Nam Mỹ"/>
                        </a:rPr>
                        <a:t>Nam Mỹ</a:t>
                      </a:r>
                      <a:endParaRPr lang="en-US" sz="2800" b="1">
                        <a:solidFill>
                          <a:schemeClr val="tx1"/>
                        </a:solidFill>
                        <a:effectLst/>
                        <a:latin typeface="Times New Roman" pitchFamily="18" charset="0"/>
                        <a:cs typeface="Times New Roman" pitchFamily="18" charset="0"/>
                      </a:endParaRPr>
                    </a:p>
                  </a:txBody>
                  <a:tcPr marL="35638" marR="35638" marT="17819" marB="17819" anchor="ctr"/>
                </a:tc>
                <a:tc>
                  <a:txBody>
                    <a:bodyPr/>
                    <a:lstStyle/>
                    <a:p>
                      <a:pPr algn="ctr"/>
                      <a:r>
                        <a:rPr lang="en-US" sz="2800">
                          <a:effectLst/>
                          <a:latin typeface="Times New Roman" pitchFamily="18" charset="0"/>
                          <a:cs typeface="Times New Roman" pitchFamily="18" charset="0"/>
                        </a:rPr>
                        <a:t> </a:t>
                      </a:r>
                      <a:r>
                        <a:rPr lang="en-US" sz="2800" u="none" strike="noStrike">
                          <a:effectLst/>
                          <a:latin typeface="Times New Roman" pitchFamily="18" charset="0"/>
                          <a:cs typeface="Times New Roman" pitchFamily="18" charset="0"/>
                          <a:hlinkClick r:id="rId8" tooltip="Brasil"/>
                        </a:rPr>
                        <a:t>Brasil</a:t>
                      </a:r>
                      <a:endParaRPr lang="en-US" sz="2800">
                        <a:effectLst/>
                        <a:latin typeface="Times New Roman" pitchFamily="18" charset="0"/>
                        <a:cs typeface="Times New Roman" pitchFamily="18" charset="0"/>
                      </a:endParaRPr>
                    </a:p>
                  </a:txBody>
                  <a:tcPr marL="35638" marR="35638" marT="17819" marB="17819" anchor="ctr"/>
                </a:tc>
                <a:extLst>
                  <a:ext uri="{0D108BD9-81ED-4DB2-BD59-A6C34878D82A}">
                    <a16:rowId xmlns:a16="http://schemas.microsoft.com/office/drawing/2014/main" val="10003"/>
                  </a:ext>
                </a:extLst>
              </a:tr>
              <a:tr h="1806458">
                <a:tc>
                  <a:txBody>
                    <a:bodyPr/>
                    <a:lstStyle/>
                    <a:p>
                      <a:pPr algn="ctr"/>
                      <a:r>
                        <a:rPr lang="en-US" sz="2800" b="1" u="none" strike="noStrike">
                          <a:solidFill>
                            <a:schemeClr val="tx1"/>
                          </a:solidFill>
                          <a:effectLst/>
                          <a:latin typeface="Times New Roman" pitchFamily="18" charset="0"/>
                          <a:cs typeface="Times New Roman" pitchFamily="18" charset="0"/>
                          <a:hlinkClick r:id="rId9" tooltip="Châu Á"/>
                        </a:rPr>
                        <a:t>Châu Á</a:t>
                      </a:r>
                      <a:endParaRPr lang="en-US" sz="2800" b="1">
                        <a:solidFill>
                          <a:schemeClr val="tx1"/>
                        </a:solidFill>
                        <a:effectLst/>
                        <a:latin typeface="Times New Roman" pitchFamily="18" charset="0"/>
                        <a:cs typeface="Times New Roman" pitchFamily="18" charset="0"/>
                      </a:endParaRPr>
                    </a:p>
                  </a:txBody>
                  <a:tcPr marL="35638" marR="35638" marT="17819" marB="17819" anchor="ctr"/>
                </a:tc>
                <a:tc>
                  <a:txBody>
                    <a:bodyPr/>
                    <a:lstStyle/>
                    <a:p>
                      <a:pPr algn="ctr">
                        <a:lnSpc>
                          <a:spcPct val="150000"/>
                        </a:lnSpc>
                      </a:pPr>
                      <a:r>
                        <a:rPr lang="en-US" sz="2800">
                          <a:effectLst/>
                          <a:latin typeface="Times New Roman" pitchFamily="18" charset="0"/>
                          <a:cs typeface="Times New Roman" pitchFamily="18" charset="0"/>
                        </a:rPr>
                        <a:t> </a:t>
                      </a:r>
                      <a:r>
                        <a:rPr lang="en-US" sz="2800" u="none" strike="noStrike">
                          <a:effectLst/>
                          <a:latin typeface="Times New Roman" pitchFamily="18" charset="0"/>
                          <a:cs typeface="Times New Roman" pitchFamily="18" charset="0"/>
                          <a:hlinkClick r:id="rId10" tooltip="Trung Quốc"/>
                        </a:rPr>
                        <a:t>Trung Quốc</a:t>
                      </a:r>
                      <a:r>
                        <a:rPr lang="en-US" sz="2800" u="none" strike="noStrike" baseline="0">
                          <a:effectLst/>
                          <a:latin typeface="Times New Roman" pitchFamily="18" charset="0"/>
                          <a:cs typeface="Times New Roman" pitchFamily="18" charset="0"/>
                        </a:rPr>
                        <a:t>, </a:t>
                      </a:r>
                      <a:r>
                        <a:rPr lang="en-US" sz="2800" u="none" strike="noStrike">
                          <a:effectLst/>
                          <a:latin typeface="Times New Roman" pitchFamily="18" charset="0"/>
                          <a:cs typeface="Times New Roman" pitchFamily="18" charset="0"/>
                          <a:hlinkClick r:id="rId11" tooltip="Ấn Độ"/>
                        </a:rPr>
                        <a:t>Ấn Độ</a:t>
                      </a:r>
                      <a:r>
                        <a:rPr lang="en-US" sz="2800" u="none" strike="noStrike" baseline="0">
                          <a:effectLst/>
                          <a:latin typeface="Times New Roman" pitchFamily="18" charset="0"/>
                          <a:cs typeface="Times New Roman" pitchFamily="18" charset="0"/>
                        </a:rPr>
                        <a:t> , </a:t>
                      </a:r>
                      <a:r>
                        <a:rPr lang="en-US" sz="2800" u="none" strike="noStrike">
                          <a:effectLst/>
                          <a:latin typeface="Times New Roman" pitchFamily="18" charset="0"/>
                          <a:cs typeface="Times New Roman" pitchFamily="18" charset="0"/>
                          <a:hlinkClick r:id="rId12" tooltip="Indonesia"/>
                        </a:rPr>
                        <a:t>Indonesia</a:t>
                      </a:r>
                      <a:endParaRPr lang="en-US" sz="2800">
                        <a:effectLst/>
                        <a:latin typeface="Times New Roman" pitchFamily="18" charset="0"/>
                        <a:cs typeface="Times New Roman" pitchFamily="18" charset="0"/>
                      </a:endParaRPr>
                    </a:p>
                    <a:p>
                      <a:pPr algn="ctr">
                        <a:lnSpc>
                          <a:spcPct val="150000"/>
                        </a:lnSpc>
                      </a:pPr>
                      <a:r>
                        <a:rPr lang="en-US" sz="2800">
                          <a:effectLst/>
                          <a:latin typeface="Times New Roman" pitchFamily="18" charset="0"/>
                          <a:cs typeface="Times New Roman" pitchFamily="18" charset="0"/>
                        </a:rPr>
                        <a:t> </a:t>
                      </a:r>
                      <a:r>
                        <a:rPr lang="en-US" sz="2800" u="none" strike="noStrike">
                          <a:effectLst/>
                          <a:latin typeface="Times New Roman" pitchFamily="18" charset="0"/>
                          <a:cs typeface="Times New Roman" pitchFamily="18" charset="0"/>
                          <a:hlinkClick r:id="rId13" tooltip="Malaysia"/>
                        </a:rPr>
                        <a:t>Malaysia</a:t>
                      </a:r>
                      <a:r>
                        <a:rPr lang="en-US" sz="2800" u="none" strike="noStrike" baseline="0">
                          <a:effectLst/>
                          <a:latin typeface="Times New Roman" pitchFamily="18" charset="0"/>
                          <a:cs typeface="Times New Roman" pitchFamily="18" charset="0"/>
                        </a:rPr>
                        <a:t> , </a:t>
                      </a:r>
                      <a:r>
                        <a:rPr lang="en-US" sz="2800" u="sng">
                          <a:effectLst/>
                          <a:latin typeface="Times New Roman" pitchFamily="18" charset="0"/>
                          <a:cs typeface="Times New Roman" pitchFamily="18" charset="0"/>
                          <a:hlinkClick r:id="rId14"/>
                        </a:rPr>
                        <a:t>Philippines</a:t>
                      </a:r>
                      <a:r>
                        <a:rPr lang="en-US" sz="2800" u="none">
                          <a:effectLst/>
                          <a:latin typeface="Times New Roman" pitchFamily="18" charset="0"/>
                          <a:cs typeface="Times New Roman" pitchFamily="18" charset="0"/>
                        </a:rPr>
                        <a:t>,</a:t>
                      </a:r>
                      <a:r>
                        <a:rPr lang="en-US" sz="2800" u="none" baseline="0">
                          <a:effectLst/>
                          <a:latin typeface="Times New Roman" pitchFamily="18" charset="0"/>
                          <a:cs typeface="Times New Roman" pitchFamily="18" charset="0"/>
                        </a:rPr>
                        <a:t> </a:t>
                      </a:r>
                      <a:r>
                        <a:rPr lang="en-US" sz="2800" u="none" strike="noStrike">
                          <a:effectLst/>
                          <a:latin typeface="Times New Roman" pitchFamily="18" charset="0"/>
                          <a:cs typeface="Times New Roman" pitchFamily="18" charset="0"/>
                          <a:hlinkClick r:id="rId15" tooltip="Thái Lan"/>
                        </a:rPr>
                        <a:t>Thái Lan</a:t>
                      </a:r>
                      <a:endParaRPr lang="en-US" sz="2800">
                        <a:effectLst/>
                        <a:latin typeface="Times New Roman" pitchFamily="18" charset="0"/>
                        <a:cs typeface="Times New Roman" pitchFamily="18" charset="0"/>
                      </a:endParaRPr>
                    </a:p>
                  </a:txBody>
                  <a:tcPr marL="35638" marR="35638" marT="17819" marB="17819" anchor="ctr"/>
                </a:tc>
                <a:extLst>
                  <a:ext uri="{0D108BD9-81ED-4DB2-BD59-A6C34878D82A}">
                    <a16:rowId xmlns:a16="http://schemas.microsoft.com/office/drawing/2014/main" val="10004"/>
                  </a:ext>
                </a:extLst>
              </a:tr>
              <a:tr h="1496484">
                <a:tc>
                  <a:txBody>
                    <a:bodyPr/>
                    <a:lstStyle/>
                    <a:p>
                      <a:pPr algn="ctr"/>
                      <a:r>
                        <a:rPr lang="en-US" sz="2800" b="1" u="none" strike="noStrike">
                          <a:solidFill>
                            <a:schemeClr val="tx1"/>
                          </a:solidFill>
                          <a:effectLst/>
                          <a:latin typeface="Times New Roman" pitchFamily="18" charset="0"/>
                          <a:cs typeface="Times New Roman" pitchFamily="18" charset="0"/>
                          <a:hlinkClick r:id="rId16" tooltip="Châu Âu"/>
                        </a:rPr>
                        <a:t>Châu Âu</a:t>
                      </a:r>
                      <a:endParaRPr lang="en-US" sz="2800" b="1">
                        <a:solidFill>
                          <a:schemeClr val="tx1"/>
                        </a:solidFill>
                        <a:effectLst/>
                        <a:latin typeface="Times New Roman" pitchFamily="18" charset="0"/>
                        <a:cs typeface="Times New Roman" pitchFamily="18" charset="0"/>
                      </a:endParaRPr>
                    </a:p>
                  </a:txBody>
                  <a:tcPr marL="35638" marR="35638" marT="17819" marB="17819" anchor="ctr"/>
                </a:tc>
                <a:tc>
                  <a:txBody>
                    <a:bodyPr/>
                    <a:lstStyle/>
                    <a:p>
                      <a:pPr algn="ctr"/>
                      <a:r>
                        <a:rPr lang="en-US" sz="2800">
                          <a:effectLst/>
                          <a:latin typeface="Times New Roman" pitchFamily="18" charset="0"/>
                          <a:cs typeface="Times New Roman" pitchFamily="18" charset="0"/>
                        </a:rPr>
                        <a:t> </a:t>
                      </a:r>
                      <a:r>
                        <a:rPr lang="en-US" sz="2800" u="none" strike="noStrike">
                          <a:effectLst/>
                          <a:latin typeface="Times New Roman" pitchFamily="18" charset="0"/>
                          <a:cs typeface="Times New Roman" pitchFamily="18" charset="0"/>
                          <a:hlinkClick r:id="rId17" tooltip="Thổ Nhĩ Kỳ"/>
                        </a:rPr>
                        <a:t>Thổ Nhĩ Kỳ</a:t>
                      </a:r>
                      <a:r>
                        <a:rPr lang="en-US" sz="2800">
                          <a:effectLst/>
                          <a:latin typeface="Times New Roman" pitchFamily="18" charset="0"/>
                          <a:cs typeface="Times New Roman" pitchFamily="18" charset="0"/>
                        </a:rPr>
                        <a:t> (ứng cử viên gia nhập </a:t>
                      </a:r>
                      <a:r>
                        <a:rPr lang="en-US" sz="2800" u="none" strike="noStrike">
                          <a:effectLst/>
                          <a:latin typeface="Times New Roman" pitchFamily="18" charset="0"/>
                          <a:cs typeface="Times New Roman" pitchFamily="18" charset="0"/>
                          <a:hlinkClick r:id="rId18" tooltip="Liên minh châu Âu"/>
                        </a:rPr>
                        <a:t>Liên minh châu Âu</a:t>
                      </a:r>
                      <a:r>
                        <a:rPr lang="en-US" sz="2800">
                          <a:effectLst/>
                          <a:latin typeface="Times New Roman" pitchFamily="18" charset="0"/>
                          <a:cs typeface="Times New Roman" pitchFamily="18" charset="0"/>
                        </a:rPr>
                        <a:t>)</a:t>
                      </a:r>
                    </a:p>
                  </a:txBody>
                  <a:tcPr marL="35638" marR="35638" marT="17819" marB="17819" anchor="ctr"/>
                </a:tc>
                <a:extLst>
                  <a:ext uri="{0D108BD9-81ED-4DB2-BD59-A6C34878D82A}">
                    <a16:rowId xmlns:a16="http://schemas.microsoft.com/office/drawing/2014/main" val="10005"/>
                  </a:ext>
                </a:extLst>
              </a:tr>
            </a:tbl>
          </a:graphicData>
        </a:graphic>
      </p:graphicFrame>
      <p:sp>
        <p:nvSpPr>
          <p:cNvPr id="5" name="AutoShape 2" descr="Cộng hòa Nam Phi"/>
          <p:cNvSpPr>
            <a:spLocks noChangeAspect="1" noChangeArrowheads="1"/>
          </p:cNvSpPr>
          <p:nvPr/>
        </p:nvSpPr>
        <p:spPr bwMode="auto">
          <a:xfrm>
            <a:off x="3695700" y="1600200"/>
            <a:ext cx="2190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México"/>
          <p:cNvSpPr>
            <a:spLocks noChangeAspect="1" noChangeArrowheads="1"/>
          </p:cNvSpPr>
          <p:nvPr/>
        </p:nvSpPr>
        <p:spPr bwMode="auto">
          <a:xfrm>
            <a:off x="3695700" y="1600200"/>
            <a:ext cx="219075" cy="123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Brasil"/>
          <p:cNvSpPr>
            <a:spLocks noChangeAspect="1" noChangeArrowheads="1"/>
          </p:cNvSpPr>
          <p:nvPr/>
        </p:nvSpPr>
        <p:spPr bwMode="auto">
          <a:xfrm>
            <a:off x="3695700" y="1600200"/>
            <a:ext cx="209550"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Trung Quốc"/>
          <p:cNvSpPr>
            <a:spLocks noChangeAspect="1" noChangeArrowheads="1"/>
          </p:cNvSpPr>
          <p:nvPr/>
        </p:nvSpPr>
        <p:spPr bwMode="auto">
          <a:xfrm>
            <a:off x="3695700" y="1600200"/>
            <a:ext cx="2190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Ấn Độ"/>
          <p:cNvSpPr>
            <a:spLocks noChangeAspect="1" noChangeArrowheads="1"/>
          </p:cNvSpPr>
          <p:nvPr/>
        </p:nvSpPr>
        <p:spPr bwMode="auto">
          <a:xfrm>
            <a:off x="3695700" y="1600200"/>
            <a:ext cx="2190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Indonesia"/>
          <p:cNvSpPr>
            <a:spLocks noChangeAspect="1" noChangeArrowheads="1"/>
          </p:cNvSpPr>
          <p:nvPr/>
        </p:nvSpPr>
        <p:spPr bwMode="auto">
          <a:xfrm>
            <a:off x="3695700" y="1600200"/>
            <a:ext cx="2190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Malaysia"/>
          <p:cNvSpPr>
            <a:spLocks noChangeAspect="1" noChangeArrowheads="1"/>
          </p:cNvSpPr>
          <p:nvPr/>
        </p:nvSpPr>
        <p:spPr bwMode="auto">
          <a:xfrm>
            <a:off x="3695700" y="1600200"/>
            <a:ext cx="219075" cy="114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9" descr="Philippines"/>
          <p:cNvSpPr>
            <a:spLocks noChangeAspect="1" noChangeArrowheads="1"/>
          </p:cNvSpPr>
          <p:nvPr/>
        </p:nvSpPr>
        <p:spPr bwMode="auto">
          <a:xfrm>
            <a:off x="3695700" y="1600200"/>
            <a:ext cx="219075" cy="114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Thái Lan"/>
          <p:cNvSpPr>
            <a:spLocks noChangeAspect="1" noChangeArrowheads="1"/>
          </p:cNvSpPr>
          <p:nvPr/>
        </p:nvSpPr>
        <p:spPr bwMode="auto">
          <a:xfrm>
            <a:off x="3695700" y="1600200"/>
            <a:ext cx="2190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1" descr="Thổ Nhĩ Kỳ"/>
          <p:cNvSpPr>
            <a:spLocks noChangeAspect="1" noChangeArrowheads="1"/>
          </p:cNvSpPr>
          <p:nvPr/>
        </p:nvSpPr>
        <p:spPr bwMode="auto">
          <a:xfrm>
            <a:off x="3695700" y="1600200"/>
            <a:ext cx="2190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838200" y="6019800"/>
            <a:ext cx="7229864" cy="646331"/>
          </a:xfrm>
          <a:prstGeom prst="rect">
            <a:avLst/>
          </a:prstGeom>
        </p:spPr>
        <p:txBody>
          <a:bodyPr wrap="none">
            <a:spAutoFit/>
          </a:bodyPr>
          <a:lstStyle/>
          <a:p>
            <a:r>
              <a:rPr lang="vi-VN" sz="3600" b="1">
                <a:solidFill>
                  <a:srgbClr val="00B050"/>
                </a:solidFill>
                <a:latin typeface="+mj-lt"/>
              </a:rPr>
              <a:t>Các nước công nghiệp mới hiện nay</a:t>
            </a:r>
          </a:p>
        </p:txBody>
      </p:sp>
    </p:spTree>
    <p:extLst>
      <p:ext uri="{BB962C8B-B14F-4D97-AF65-F5344CB8AC3E}">
        <p14:creationId xmlns:p14="http://schemas.microsoft.com/office/powerpoint/2010/main" val="1525412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152400" y="2286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rgbClr val="FF0000"/>
                </a:solidFill>
                <a:latin typeface="Times New Roman" pitchFamily="18" charset="0"/>
                <a:cs typeface="Times New Roman" pitchFamily="18" charset="0"/>
              </a:rPr>
              <a:t>III. Tây Âu từ 1973 – 1991.</a:t>
            </a:r>
            <a:endParaRPr lang="en-US" altLang="en-US" sz="2800" b="1" u="sng">
              <a:solidFill>
                <a:srgbClr val="FF0000"/>
              </a:solidFill>
              <a:latin typeface="Times New Roman" pitchFamily="18" charset="0"/>
              <a:cs typeface="Times New Roman" pitchFamily="18" charset="0"/>
            </a:endParaRPr>
          </a:p>
        </p:txBody>
      </p:sp>
      <p:sp>
        <p:nvSpPr>
          <p:cNvPr id="5" name="Rectangle 4"/>
          <p:cNvSpPr>
            <a:spLocks noChangeArrowheads="1"/>
          </p:cNvSpPr>
          <p:nvPr/>
        </p:nvSpPr>
        <p:spPr bwMode="auto">
          <a:xfrm>
            <a:off x="117764" y="946266"/>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en-US" sz="2800" b="1">
                <a:solidFill>
                  <a:srgbClr val="FF0000"/>
                </a:solidFill>
                <a:latin typeface="Times New Roman" pitchFamily="18" charset="0"/>
                <a:cs typeface="Times New Roman" pitchFamily="18" charset="0"/>
              </a:rPr>
              <a:t>1. Kinh tế: </a:t>
            </a:r>
            <a:endParaRPr lang="en-US" altLang="en-US" sz="2800" b="1" u="sng">
              <a:solidFill>
                <a:srgbClr val="FF0000"/>
              </a:solidFill>
              <a:latin typeface="Times New Roman" pitchFamily="18" charset="0"/>
              <a:cs typeface="Times New Roman" pitchFamily="18" charset="0"/>
            </a:endParaRPr>
          </a:p>
        </p:txBody>
      </p:sp>
      <p:sp>
        <p:nvSpPr>
          <p:cNvPr id="6" name="Rectangle 5"/>
          <p:cNvSpPr>
            <a:spLocks noChangeArrowheads="1"/>
          </p:cNvSpPr>
          <p:nvPr/>
        </p:nvSpPr>
        <p:spPr bwMode="auto">
          <a:xfrm>
            <a:off x="159327" y="1659775"/>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en-US" sz="2800" b="1">
                <a:solidFill>
                  <a:srgbClr val="FF0000"/>
                </a:solidFill>
                <a:latin typeface="Times New Roman" pitchFamily="18" charset="0"/>
                <a:cs typeface="Times New Roman" pitchFamily="18" charset="0"/>
              </a:rPr>
              <a:t>2. Đối ngoại: </a:t>
            </a:r>
            <a:endParaRPr lang="en-US" altLang="en-US" sz="2800" b="1" u="sng">
              <a:solidFill>
                <a:srgbClr val="FF0000"/>
              </a:solidFill>
              <a:latin typeface="Times New Roman" pitchFamily="18" charset="0"/>
              <a:cs typeface="Times New Roman" pitchFamily="18" charset="0"/>
            </a:endParaRPr>
          </a:p>
        </p:txBody>
      </p:sp>
      <p:sp>
        <p:nvSpPr>
          <p:cNvPr id="7" name="Cloud Callout 6"/>
          <p:cNvSpPr/>
          <p:nvPr/>
        </p:nvSpPr>
        <p:spPr>
          <a:xfrm>
            <a:off x="2812472" y="1663450"/>
            <a:ext cx="5638800" cy="3026314"/>
          </a:xfrm>
          <a:prstGeom prst="cloudCallout">
            <a:avLst>
              <a:gd name="adj1" fmla="val -22307"/>
              <a:gd name="adj2" fmla="val 8722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itchFamily="18" charset="0"/>
                <a:cs typeface="Times New Roman" pitchFamily="18" charset="0"/>
              </a:rPr>
              <a:t>Chính sách đối ngoại của Tây Âu giai đoạn này như thế nào?</a:t>
            </a:r>
          </a:p>
        </p:txBody>
      </p:sp>
      <p:sp>
        <p:nvSpPr>
          <p:cNvPr id="8" name="Rectangle 7"/>
          <p:cNvSpPr/>
          <p:nvPr/>
        </p:nvSpPr>
        <p:spPr>
          <a:xfrm>
            <a:off x="249380" y="2362200"/>
            <a:ext cx="8742219" cy="4142673"/>
          </a:xfrm>
          <a:prstGeom prst="rect">
            <a:avLst/>
          </a:prstGeom>
        </p:spPr>
        <p:txBody>
          <a:bodyPr wrap="square">
            <a:spAutoFit/>
          </a:bodyPr>
          <a:lstStyle/>
          <a:p>
            <a:pPr lvl="0" fontAlgn="base">
              <a:lnSpc>
                <a:spcPct val="150000"/>
              </a:lnSpc>
              <a:spcBef>
                <a:spcPct val="20000"/>
              </a:spcBef>
              <a:spcAft>
                <a:spcPct val="0"/>
              </a:spcAft>
              <a:buClr>
                <a:schemeClr val="hlink"/>
              </a:buClr>
              <a:buSzPct val="60000"/>
            </a:pPr>
            <a:r>
              <a:rPr kumimoji="0" lang="en-US" sz="2800" i="0" u="none" strike="noStrike" cap="none" normalizeH="0" baseline="0">
                <a:ln>
                  <a:noFill/>
                </a:ln>
                <a:solidFill>
                  <a:srgbClr val="0000CC"/>
                </a:solidFill>
                <a:effectLst/>
                <a:latin typeface="Times New Roman" pitchFamily="18" charset="0"/>
              </a:rPr>
              <a:t>- </a:t>
            </a:r>
            <a:r>
              <a:rPr kumimoji="0" lang="vi-VN" sz="2800" i="0" u="none" strike="noStrike" cap="none" normalizeH="0" baseline="0">
                <a:ln>
                  <a:noFill/>
                </a:ln>
                <a:solidFill>
                  <a:srgbClr val="0000CC"/>
                </a:solidFill>
                <a:effectLst/>
                <a:latin typeface="Times New Roman" pitchFamily="18" charset="0"/>
              </a:rPr>
              <a:t>11/1972 việc ký </a:t>
            </a:r>
            <a:r>
              <a:rPr kumimoji="0" lang="en-US" sz="2800" i="0" u="none" strike="noStrike" cap="none" normalizeH="0" baseline="0">
                <a:ln>
                  <a:noFill/>
                </a:ln>
                <a:solidFill>
                  <a:srgbClr val="0000CC"/>
                </a:solidFill>
                <a:effectLst/>
                <a:latin typeface="Times New Roman" pitchFamily="18" charset="0"/>
              </a:rPr>
              <a:t>hiệp</a:t>
            </a:r>
            <a:r>
              <a:rPr kumimoji="0" lang="en-US" sz="2800" i="0" u="none" strike="noStrike" cap="none" normalizeH="0">
                <a:ln>
                  <a:noFill/>
                </a:ln>
                <a:solidFill>
                  <a:srgbClr val="0000CC"/>
                </a:solidFill>
                <a:effectLst/>
                <a:latin typeface="Times New Roman" pitchFamily="18" charset="0"/>
              </a:rPr>
              <a:t> định</a:t>
            </a:r>
            <a:r>
              <a:rPr kumimoji="0" lang="vi-VN" sz="2800" i="0" u="none" strike="noStrike" cap="none" normalizeH="0" baseline="0">
                <a:ln>
                  <a:noFill/>
                </a:ln>
                <a:solidFill>
                  <a:srgbClr val="0000CC"/>
                </a:solidFill>
                <a:effectLst/>
                <a:latin typeface="Times New Roman" pitchFamily="18" charset="0"/>
              </a:rPr>
              <a:t> giữa 2</a:t>
            </a:r>
            <a:r>
              <a:rPr kumimoji="0" lang="en-US" sz="2800" i="0" u="none" strike="noStrike" cap="none" normalizeH="0" baseline="0">
                <a:ln>
                  <a:noFill/>
                </a:ln>
                <a:solidFill>
                  <a:srgbClr val="0000CC"/>
                </a:solidFill>
                <a:effectLst/>
                <a:latin typeface="Times New Roman" pitchFamily="18" charset="0"/>
              </a:rPr>
              <a:t> </a:t>
            </a:r>
            <a:r>
              <a:rPr kumimoji="0" lang="vi-VN" sz="2800" i="0" u="none" strike="noStrike" cap="none" normalizeH="0" baseline="0">
                <a:ln>
                  <a:noFill/>
                </a:ln>
                <a:solidFill>
                  <a:srgbClr val="0000CC"/>
                </a:solidFill>
                <a:effectLst/>
                <a:latin typeface="Times New Roman" pitchFamily="18" charset="0"/>
              </a:rPr>
              <a:t>nước Đức -&gt; tình hình châu Âu dịu đi.</a:t>
            </a:r>
          </a:p>
          <a:p>
            <a:pPr lvl="0" fontAlgn="base">
              <a:lnSpc>
                <a:spcPct val="150000"/>
              </a:lnSpc>
              <a:spcBef>
                <a:spcPct val="20000"/>
              </a:spcBef>
              <a:spcAft>
                <a:spcPct val="0"/>
              </a:spcAft>
              <a:buClr>
                <a:schemeClr val="hlink"/>
              </a:buClr>
              <a:buSzPct val="60000"/>
            </a:pPr>
            <a:r>
              <a:rPr kumimoji="0" lang="en-US" sz="2800" i="0" u="none" strike="noStrike" cap="none" normalizeH="0" baseline="0">
                <a:ln>
                  <a:noFill/>
                </a:ln>
                <a:solidFill>
                  <a:srgbClr val="0000CC"/>
                </a:solidFill>
                <a:effectLst/>
                <a:latin typeface="Times New Roman" pitchFamily="18" charset="0"/>
              </a:rPr>
              <a:t>-</a:t>
            </a:r>
            <a:r>
              <a:rPr kumimoji="0" lang="vi-VN" sz="2800" i="0" u="none" strike="noStrike" cap="none" normalizeH="0" baseline="0">
                <a:ln>
                  <a:noFill/>
                </a:ln>
                <a:solidFill>
                  <a:srgbClr val="0000CC"/>
                </a:solidFill>
                <a:effectLst/>
                <a:latin typeface="Times New Roman" pitchFamily="18" charset="0"/>
              </a:rPr>
              <a:t>1975 các nước châu Âu ký Định ước Henxinki về an ninh hợp tác </a:t>
            </a:r>
            <a:r>
              <a:rPr lang="en-US" sz="2800">
                <a:solidFill>
                  <a:srgbClr val="0000CC"/>
                </a:solidFill>
                <a:latin typeface="Times New Roman" pitchFamily="18" charset="0"/>
              </a:rPr>
              <a:t>châu Âu</a:t>
            </a:r>
            <a:r>
              <a:rPr kumimoji="0" lang="en-US" sz="2800" i="0" u="none" strike="noStrike" cap="none" normalizeH="0" baseline="0">
                <a:ln>
                  <a:noFill/>
                </a:ln>
                <a:solidFill>
                  <a:srgbClr val="0000CC"/>
                </a:solidFill>
                <a:effectLst/>
                <a:latin typeface="Times New Roman" pitchFamily="18" charset="0"/>
              </a:rPr>
              <a:t>.</a:t>
            </a:r>
          </a:p>
          <a:p>
            <a:pPr lvl="0" fontAlgn="base">
              <a:lnSpc>
                <a:spcPct val="150000"/>
              </a:lnSpc>
              <a:spcBef>
                <a:spcPct val="20000"/>
              </a:spcBef>
              <a:spcAft>
                <a:spcPct val="0"/>
              </a:spcAft>
              <a:buClr>
                <a:schemeClr val="hlink"/>
              </a:buClr>
              <a:buSzPct val="60000"/>
            </a:pPr>
            <a:r>
              <a:rPr lang="en-US" sz="2800">
                <a:solidFill>
                  <a:srgbClr val="0000CC"/>
                </a:solidFill>
                <a:latin typeface="Times New Roman" pitchFamily="18" charset="0"/>
              </a:rPr>
              <a:t>- 11- 1989 bức tường Beclin bị phá bỏ. Đến 10/1990 Đức tái thống nhất.</a:t>
            </a:r>
            <a:endParaRPr kumimoji="0" lang="vi-VN" sz="2800" i="0" u="none" strike="noStrike" cap="none" normalizeH="0" baseline="0" dirty="0">
              <a:ln>
                <a:noFill/>
              </a:ln>
              <a:solidFill>
                <a:srgbClr val="0000CC"/>
              </a:solidFill>
              <a:effectLst/>
              <a:latin typeface="Times New Roman" pitchFamily="18" charset="0"/>
            </a:endParaRPr>
          </a:p>
        </p:txBody>
      </p:sp>
    </p:spTree>
    <p:extLst>
      <p:ext uri="{BB962C8B-B14F-4D97-AF65-F5344CB8AC3E}">
        <p14:creationId xmlns:p14="http://schemas.microsoft.com/office/powerpoint/2010/main" val="285522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additive="base">
                                        <p:cTn id="3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 calcmode="lin" valueType="num">
                                      <p:cBhvr additive="base">
                                        <p:cTn id="4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 calcmode="lin" valueType="num">
                                      <p:cBhvr additive="base">
                                        <p:cTn id="4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ức tường Berlin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descr="C:\Users\Administrator\Desktop\200px-Berlinermau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60338"/>
            <a:ext cx="4187825" cy="50974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dministrator\Desktop\buc-tuong-Berlin-19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338"/>
            <a:ext cx="4343400" cy="50974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7074" y="5562600"/>
            <a:ext cx="3349625" cy="838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0000CC"/>
                </a:solidFill>
                <a:latin typeface="Times New Roman" pitchFamily="18" charset="0"/>
                <a:cs typeface="Times New Roman" pitchFamily="18" charset="0"/>
              </a:rPr>
              <a:t>Bức tường Béc lin  được xây dựng 1961</a:t>
            </a:r>
          </a:p>
        </p:txBody>
      </p:sp>
      <p:sp>
        <p:nvSpPr>
          <p:cNvPr id="6" name="Rectangle 5"/>
          <p:cNvSpPr/>
          <p:nvPr/>
        </p:nvSpPr>
        <p:spPr>
          <a:xfrm>
            <a:off x="4710544" y="5410200"/>
            <a:ext cx="4281056" cy="129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0000CC"/>
                </a:solidFill>
                <a:latin typeface="Times New Roman" pitchFamily="18" charset="0"/>
                <a:cs typeface="Times New Roman" pitchFamily="18" charset="0"/>
              </a:rPr>
              <a:t>Hình ảnh người dân vui mừng khi bức tường Béc lin bị gỡ bỏ.</a:t>
            </a:r>
          </a:p>
        </p:txBody>
      </p:sp>
    </p:spTree>
    <p:extLst>
      <p:ext uri="{BB962C8B-B14F-4D97-AF65-F5344CB8AC3E}">
        <p14:creationId xmlns:p14="http://schemas.microsoft.com/office/powerpoint/2010/main" val="342564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228600" y="2286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rgbClr val="FF0000"/>
                </a:solidFill>
                <a:latin typeface="Times New Roman" pitchFamily="18" charset="0"/>
                <a:cs typeface="Times New Roman" pitchFamily="18" charset="0"/>
              </a:rPr>
              <a:t>IV. Tây Âu từ 1991 – 2000.</a:t>
            </a:r>
            <a:endParaRPr lang="en-US" altLang="en-US" sz="2800" b="1" u="sng">
              <a:solidFill>
                <a:srgbClr val="FF0000"/>
              </a:solidFill>
              <a:latin typeface="Times New Roman" pitchFamily="18" charset="0"/>
              <a:cs typeface="Times New Roman" pitchFamily="18" charset="0"/>
            </a:endParaRPr>
          </a:p>
        </p:txBody>
      </p:sp>
      <p:sp>
        <p:nvSpPr>
          <p:cNvPr id="5" name="Rectangle 4"/>
          <p:cNvSpPr>
            <a:spLocks noChangeArrowheads="1"/>
          </p:cNvSpPr>
          <p:nvPr/>
        </p:nvSpPr>
        <p:spPr bwMode="auto">
          <a:xfrm>
            <a:off x="117764" y="75182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en-US" sz="2800" b="1">
                <a:solidFill>
                  <a:srgbClr val="FF0000"/>
                </a:solidFill>
                <a:latin typeface="Times New Roman" pitchFamily="18" charset="0"/>
                <a:cs typeface="Times New Roman" pitchFamily="18" charset="0"/>
              </a:rPr>
              <a:t>1. Kinh tế: </a:t>
            </a:r>
            <a:endParaRPr lang="en-US" altLang="en-US" sz="2800" b="1" u="sng">
              <a:solidFill>
                <a:srgbClr val="FF0000"/>
              </a:solidFill>
              <a:latin typeface="Times New Roman" pitchFamily="18" charset="0"/>
              <a:cs typeface="Times New Roman" pitchFamily="18" charset="0"/>
            </a:endParaRPr>
          </a:p>
        </p:txBody>
      </p:sp>
      <p:sp>
        <p:nvSpPr>
          <p:cNvPr id="6" name="Cloud Callout 5"/>
          <p:cNvSpPr/>
          <p:nvPr/>
        </p:nvSpPr>
        <p:spPr>
          <a:xfrm>
            <a:off x="1752600" y="1275040"/>
            <a:ext cx="6477000" cy="3558570"/>
          </a:xfrm>
          <a:prstGeom prst="cloudCallout">
            <a:avLst>
              <a:gd name="adj1" fmla="val -31278"/>
              <a:gd name="adj2" fmla="val 9403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itchFamily="18" charset="0"/>
                <a:cs typeface="Times New Roman" pitchFamily="18" charset="0"/>
              </a:rPr>
              <a:t>Kinh tế Tây Âu giai đoạn 1991- 2000 như thế nào?</a:t>
            </a:r>
          </a:p>
        </p:txBody>
      </p:sp>
      <p:sp>
        <p:nvSpPr>
          <p:cNvPr id="7" name="Rectangle 6"/>
          <p:cNvSpPr/>
          <p:nvPr/>
        </p:nvSpPr>
        <p:spPr>
          <a:xfrm>
            <a:off x="685800" y="1600200"/>
            <a:ext cx="7661564" cy="2677656"/>
          </a:xfrm>
          <a:prstGeom prst="rect">
            <a:avLst/>
          </a:prstGeom>
        </p:spPr>
        <p:txBody>
          <a:bodyPr wrap="square">
            <a:spAutoFit/>
          </a:bodyPr>
          <a:lstStyle/>
          <a:p>
            <a:pPr lvl="0" eaLnBrk="0" fontAlgn="base" hangingPunct="0">
              <a:lnSpc>
                <a:spcPct val="150000"/>
              </a:lnSpc>
              <a:spcBef>
                <a:spcPct val="0"/>
              </a:spcBef>
              <a:spcAft>
                <a:spcPct val="0"/>
              </a:spcAft>
            </a:pPr>
            <a:r>
              <a:rPr kumimoji="0" lang="en-US" sz="2800" i="0" u="none" strike="noStrike" cap="none" normalizeH="0" baseline="0">
                <a:ln>
                  <a:noFill/>
                </a:ln>
                <a:solidFill>
                  <a:srgbClr val="0000CC"/>
                </a:solidFill>
                <a:effectLst/>
                <a:latin typeface="Times New Roman" pitchFamily="18" charset="0"/>
                <a:cs typeface="Times New Roman" pitchFamily="18" charset="0"/>
              </a:rPr>
              <a:t>- Bước</a:t>
            </a:r>
            <a:r>
              <a:rPr kumimoji="0" lang="en-US" sz="2800" i="0" u="none" strike="noStrike" cap="none" normalizeH="0">
                <a:ln>
                  <a:noFill/>
                </a:ln>
                <a:solidFill>
                  <a:srgbClr val="0000CC"/>
                </a:solidFill>
                <a:effectLst/>
                <a:latin typeface="Times New Roman" pitchFamily="18" charset="0"/>
                <a:cs typeface="Times New Roman" pitchFamily="18" charset="0"/>
              </a:rPr>
              <a:t> vào thập kỉ 90, sau khi trải qua những đợt suy thoái ngắn. </a:t>
            </a:r>
            <a:r>
              <a:rPr kumimoji="0" lang="vi-VN" sz="2800" i="0" u="none" strike="noStrike" cap="none" normalizeH="0" baseline="0">
                <a:ln>
                  <a:noFill/>
                </a:ln>
                <a:solidFill>
                  <a:srgbClr val="0000CC"/>
                </a:solidFill>
                <a:effectLst/>
                <a:latin typeface="Times New Roman" pitchFamily="18" charset="0"/>
                <a:cs typeface="Times New Roman" pitchFamily="18" charset="0"/>
              </a:rPr>
              <a:t>Từ 1994 trở đi kinh tế phục hồi và</a:t>
            </a:r>
            <a:r>
              <a:rPr kumimoji="0" lang="en-US" sz="2800" i="0" u="none" strike="noStrike" cap="none" normalizeH="0" baseline="0">
                <a:ln>
                  <a:noFill/>
                </a:ln>
                <a:solidFill>
                  <a:srgbClr val="0000CC"/>
                </a:solidFill>
                <a:effectLst/>
                <a:latin typeface="Times New Roman" pitchFamily="18" charset="0"/>
                <a:cs typeface="Times New Roman" pitchFamily="18" charset="0"/>
              </a:rPr>
              <a:t> phát triển, vẫn là một trong ba trung tâm kinh tế - tài chính</a:t>
            </a:r>
            <a:r>
              <a:rPr kumimoji="0" lang="en-US" sz="2800" i="0" u="none" strike="noStrike" cap="none" normalizeH="0">
                <a:ln>
                  <a:noFill/>
                </a:ln>
                <a:solidFill>
                  <a:srgbClr val="0000CC"/>
                </a:solidFill>
                <a:effectLst/>
                <a:latin typeface="Times New Roman" pitchFamily="18" charset="0"/>
                <a:cs typeface="Times New Roman" pitchFamily="18" charset="0"/>
              </a:rPr>
              <a:t> lớn của thế giới.</a:t>
            </a:r>
            <a:endParaRPr kumimoji="0" lang="vi-VN" sz="2800" i="0" u="none" strike="noStrike" cap="none" normalizeH="0" baseline="0" dirty="0">
              <a:ln>
                <a:noFill/>
              </a:ln>
              <a:solidFill>
                <a:srgbClr val="0000CC"/>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9467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6" grpId="1"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228600" y="2286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rgbClr val="FF0000"/>
                </a:solidFill>
                <a:latin typeface="Times New Roman" pitchFamily="18" charset="0"/>
                <a:cs typeface="Times New Roman" pitchFamily="18" charset="0"/>
              </a:rPr>
              <a:t>IV. Tây Âu từ 1991 – 2000.</a:t>
            </a:r>
            <a:endParaRPr lang="en-US" altLang="en-US" sz="2800" b="1" u="sng">
              <a:solidFill>
                <a:srgbClr val="FF0000"/>
              </a:solidFill>
              <a:latin typeface="Times New Roman" pitchFamily="18" charset="0"/>
              <a:cs typeface="Times New Roman" pitchFamily="18" charset="0"/>
            </a:endParaRPr>
          </a:p>
        </p:txBody>
      </p:sp>
      <p:sp>
        <p:nvSpPr>
          <p:cNvPr id="5" name="Rectangle 4"/>
          <p:cNvSpPr>
            <a:spLocks noChangeArrowheads="1"/>
          </p:cNvSpPr>
          <p:nvPr/>
        </p:nvSpPr>
        <p:spPr bwMode="auto">
          <a:xfrm>
            <a:off x="117764" y="75182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en-US" sz="2800" b="1">
                <a:solidFill>
                  <a:srgbClr val="FF0000"/>
                </a:solidFill>
                <a:latin typeface="Times New Roman" pitchFamily="18" charset="0"/>
                <a:cs typeface="Times New Roman" pitchFamily="18" charset="0"/>
              </a:rPr>
              <a:t>1. Kinh tế: </a:t>
            </a:r>
            <a:endParaRPr lang="en-US" altLang="en-US" sz="2800" b="1" u="sng">
              <a:solidFill>
                <a:srgbClr val="FF0000"/>
              </a:solidFill>
              <a:latin typeface="Times New Roman" pitchFamily="18" charset="0"/>
              <a:cs typeface="Times New Roman" pitchFamily="18" charset="0"/>
            </a:endParaRPr>
          </a:p>
        </p:txBody>
      </p:sp>
      <p:sp>
        <p:nvSpPr>
          <p:cNvPr id="6" name="Rectangle 5"/>
          <p:cNvSpPr>
            <a:spLocks noChangeArrowheads="1"/>
          </p:cNvSpPr>
          <p:nvPr/>
        </p:nvSpPr>
        <p:spPr bwMode="auto">
          <a:xfrm>
            <a:off x="290946" y="1334133"/>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en-US" sz="2800" b="1">
                <a:solidFill>
                  <a:srgbClr val="FF0000"/>
                </a:solidFill>
                <a:latin typeface="Times New Roman" pitchFamily="18" charset="0"/>
                <a:cs typeface="Times New Roman" pitchFamily="18" charset="0"/>
              </a:rPr>
              <a:t>2. Đối ngoại: </a:t>
            </a:r>
            <a:endParaRPr lang="en-US" altLang="en-US" sz="2800" b="1" u="sng">
              <a:solidFill>
                <a:srgbClr val="FF0000"/>
              </a:solidFill>
              <a:latin typeface="Times New Roman" pitchFamily="18" charset="0"/>
              <a:cs typeface="Times New Roman" pitchFamily="18" charset="0"/>
            </a:endParaRPr>
          </a:p>
        </p:txBody>
      </p:sp>
      <p:sp>
        <p:nvSpPr>
          <p:cNvPr id="7" name="Rectangle 6"/>
          <p:cNvSpPr/>
          <p:nvPr/>
        </p:nvSpPr>
        <p:spPr>
          <a:xfrm>
            <a:off x="533400" y="2057400"/>
            <a:ext cx="7744691" cy="3496342"/>
          </a:xfrm>
          <a:prstGeom prst="rect">
            <a:avLst/>
          </a:prstGeom>
        </p:spPr>
        <p:txBody>
          <a:bodyPr wrap="square">
            <a:spAutoFit/>
          </a:bodyPr>
          <a:lstStyle/>
          <a:p>
            <a:pPr lvl="0" fontAlgn="base">
              <a:lnSpc>
                <a:spcPct val="150000"/>
              </a:lnSpc>
              <a:spcBef>
                <a:spcPct val="20000"/>
              </a:spcBef>
              <a:spcAft>
                <a:spcPct val="0"/>
              </a:spcAft>
              <a:buClr>
                <a:schemeClr val="hlink"/>
              </a:buClr>
              <a:buSzPct val="60000"/>
            </a:pPr>
            <a:r>
              <a:rPr kumimoji="0" lang="en-US" sz="2800" i="0" u="none" strike="noStrike" cap="none" normalizeH="0" baseline="0">
                <a:ln>
                  <a:noFill/>
                </a:ln>
                <a:solidFill>
                  <a:srgbClr val="0000CC"/>
                </a:solidFill>
                <a:effectLst/>
                <a:latin typeface="Times New Roman" pitchFamily="18" charset="0"/>
                <a:cs typeface="Times New Roman" pitchFamily="18" charset="0"/>
              </a:rPr>
              <a:t>+ Anh liên</a:t>
            </a:r>
            <a:r>
              <a:rPr kumimoji="0" lang="en-US" sz="2800" i="0" u="none" strike="noStrike" cap="none" normalizeH="0">
                <a:ln>
                  <a:noFill/>
                </a:ln>
                <a:solidFill>
                  <a:srgbClr val="0000CC"/>
                </a:solidFill>
                <a:effectLst/>
                <a:latin typeface="Times New Roman" pitchFamily="18" charset="0"/>
                <a:cs typeface="Times New Roman" pitchFamily="18" charset="0"/>
              </a:rPr>
              <a:t> minh chặt chẽ với Mĩ.</a:t>
            </a:r>
          </a:p>
          <a:p>
            <a:pPr lvl="0" fontAlgn="base">
              <a:lnSpc>
                <a:spcPct val="150000"/>
              </a:lnSpc>
              <a:spcBef>
                <a:spcPct val="20000"/>
              </a:spcBef>
              <a:spcAft>
                <a:spcPct val="0"/>
              </a:spcAft>
              <a:buClr>
                <a:schemeClr val="hlink"/>
              </a:buClr>
              <a:buSzPct val="60000"/>
            </a:pPr>
            <a:r>
              <a:rPr lang="en-US" sz="2800" baseline="0">
                <a:solidFill>
                  <a:srgbClr val="0000CC"/>
                </a:solidFill>
                <a:latin typeface="Times New Roman" pitchFamily="18" charset="0"/>
                <a:cs typeface="Times New Roman" pitchFamily="18" charset="0"/>
              </a:rPr>
              <a:t>+ Pháp</a:t>
            </a:r>
            <a:r>
              <a:rPr lang="en-US" sz="2800">
                <a:solidFill>
                  <a:srgbClr val="0000CC"/>
                </a:solidFill>
                <a:latin typeface="Times New Roman" pitchFamily="18" charset="0"/>
                <a:cs typeface="Times New Roman" pitchFamily="18" charset="0"/>
              </a:rPr>
              <a:t>, Đức trở thành đối trọng với Mĩ.</a:t>
            </a:r>
          </a:p>
          <a:p>
            <a:pPr lvl="0" fontAlgn="base">
              <a:lnSpc>
                <a:spcPct val="150000"/>
              </a:lnSpc>
              <a:spcBef>
                <a:spcPct val="20000"/>
              </a:spcBef>
              <a:spcAft>
                <a:spcPct val="0"/>
              </a:spcAft>
              <a:buClr>
                <a:schemeClr val="hlink"/>
              </a:buClr>
              <a:buSzPct val="60000"/>
            </a:pPr>
            <a:r>
              <a:rPr kumimoji="0" lang="en-US" sz="2800" i="0" u="none" strike="noStrike" cap="none" normalizeH="0" baseline="0">
                <a:ln>
                  <a:noFill/>
                </a:ln>
                <a:solidFill>
                  <a:srgbClr val="0000CC"/>
                </a:solidFill>
                <a:effectLst/>
                <a:latin typeface="Times New Roman" pitchFamily="18" charset="0"/>
                <a:cs typeface="Times New Roman" pitchFamily="18" charset="0"/>
              </a:rPr>
              <a:t>+ Chú</a:t>
            </a:r>
            <a:r>
              <a:rPr kumimoji="0" lang="en-US" sz="2800" i="0" u="none" strike="noStrike" cap="none" normalizeH="0">
                <a:ln>
                  <a:noFill/>
                </a:ln>
                <a:solidFill>
                  <a:srgbClr val="0000CC"/>
                </a:solidFill>
                <a:effectLst/>
                <a:latin typeface="Times New Roman" pitchFamily="18" charset="0"/>
                <a:cs typeface="Times New Roman" pitchFamily="18" charset="0"/>
              </a:rPr>
              <a:t> trọng mở rộng quan hệ hợp tác với các nước đang phát triển ở Châu Á, Châu Phi, khu vực Mĩ la tinh và các nước thuộc Đông Âu và SNG.</a:t>
            </a:r>
            <a:endParaRPr kumimoji="0" lang="en-US" sz="2800" i="0" u="none" strike="noStrike" cap="none" normalizeH="0" baseline="0">
              <a:ln>
                <a:noFill/>
              </a:ln>
              <a:solidFill>
                <a:srgbClr val="0000CC"/>
              </a:solidFill>
              <a:effectLst/>
              <a:latin typeface="Times New Roman" pitchFamily="18" charset="0"/>
              <a:cs typeface="Times New Roman" pitchFamily="18" charset="0"/>
            </a:endParaRPr>
          </a:p>
        </p:txBody>
      </p:sp>
      <p:sp>
        <p:nvSpPr>
          <p:cNvPr id="8" name="Cloud Callout 7"/>
          <p:cNvSpPr/>
          <p:nvPr/>
        </p:nvSpPr>
        <p:spPr>
          <a:xfrm>
            <a:off x="2362200" y="1013430"/>
            <a:ext cx="5181600" cy="3025171"/>
          </a:xfrm>
          <a:prstGeom prst="cloudCallout">
            <a:avLst>
              <a:gd name="adj1" fmla="val -34202"/>
              <a:gd name="adj2" fmla="val 1107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itchFamily="18" charset="0"/>
                <a:cs typeface="Times New Roman" pitchFamily="18" charset="0"/>
              </a:rPr>
              <a:t>Trong giai đoạn này các nước Tây Âu thực hiện chính sách đối ngoại như thế nào?</a:t>
            </a:r>
          </a:p>
        </p:txBody>
      </p:sp>
    </p:spTree>
    <p:extLst>
      <p:ext uri="{BB962C8B-B14F-4D97-AF65-F5344CB8AC3E}">
        <p14:creationId xmlns:p14="http://schemas.microsoft.com/office/powerpoint/2010/main" val="419240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 calcmode="lin" valueType="num">
                                      <p:cBhvr additive="base">
                                        <p:cTn id="4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 calcmode="lin" valueType="num">
                                      <p:cBhvr additive="base">
                                        <p:cTn id="4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34"/>
          <p:cNvGraphicFramePr>
            <a:graphicFrameLocks noGrp="1"/>
          </p:cNvGraphicFramePr>
          <p:nvPr>
            <p:extLst>
              <p:ext uri="{D42A27DB-BD31-4B8C-83A1-F6EECF244321}">
                <p14:modId xmlns:p14="http://schemas.microsoft.com/office/powerpoint/2010/main" val="2605224110"/>
              </p:ext>
            </p:extLst>
          </p:nvPr>
        </p:nvGraphicFramePr>
        <p:xfrm>
          <a:off x="0" y="0"/>
          <a:ext cx="8991600" cy="6946900"/>
        </p:xfrm>
        <a:graphic>
          <a:graphicData uri="http://schemas.openxmlformats.org/drawingml/2006/table">
            <a:tbl>
              <a:tblPr/>
              <a:tblGrid>
                <a:gridCol w="685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Các giai đoạn</a:t>
                      </a:r>
                      <a:endParaRPr kumimoji="0" lang="en-US" sz="15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500" b="1" i="0" u="none" strike="noStrike" cap="none" normalizeH="0" baseline="0">
                          <a:ln>
                            <a:noFill/>
                          </a:ln>
                          <a:solidFill>
                            <a:srgbClr val="0000CC"/>
                          </a:solidFill>
                          <a:effectLst/>
                          <a:latin typeface="Times New Roman" pitchFamily="18" charset="0"/>
                          <a:cs typeface="Times New Roman" pitchFamily="18" charset="0"/>
                        </a:rPr>
                        <a:t>Kinh tế</a:t>
                      </a:r>
                      <a:endParaRPr kumimoji="0" lang="en-US" sz="1500" b="1" i="0" u="none" strike="noStrike" cap="none" normalizeH="0" baseline="0" dirty="0">
                        <a:ln>
                          <a:noFill/>
                        </a:ln>
                        <a:solidFill>
                          <a:srgbClr val="0000CC"/>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Nguyên</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nhân</a:t>
                      </a: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Đối ngoại</a:t>
                      </a:r>
                      <a:endParaRPr kumimoji="0" lang="en-US" sz="15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66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500" b="1" i="0" u="none" strike="noStrike" cap="none" normalizeH="0" baseline="0" dirty="0">
                          <a:ln>
                            <a:noFill/>
                          </a:ln>
                          <a:solidFill>
                            <a:srgbClr val="FF0000"/>
                          </a:solidFill>
                          <a:effectLst/>
                          <a:latin typeface="Times New Roman" pitchFamily="18" charset="0"/>
                          <a:cs typeface="Times New Roman" pitchFamily="18" charset="0"/>
                        </a:rPr>
                        <a:t>1945-1950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Kinh</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tế</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gặp</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nhiều</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err="1">
                          <a:ln>
                            <a:noFill/>
                          </a:ln>
                          <a:solidFill>
                            <a:srgbClr val="0000CC"/>
                          </a:solidFill>
                          <a:effectLst/>
                          <a:latin typeface="Times New Roman" pitchFamily="18" charset="0"/>
                          <a:cs typeface="Times New Roman" pitchFamily="18" charset="0"/>
                        </a:rPr>
                        <a:t>khó</a:t>
                      </a:r>
                      <a:r>
                        <a:rPr kumimoji="0" lang="en-US" sz="1500" b="1" i="0" u="none" strike="noStrike" cap="none" normalizeH="0" baseline="0">
                          <a:ln>
                            <a:noFill/>
                          </a:ln>
                          <a:solidFill>
                            <a:srgbClr val="0000CC"/>
                          </a:solidFill>
                          <a:effectLst/>
                          <a:latin typeface="Times New Roman" pitchFamily="18" charset="0"/>
                          <a:cs typeface="Times New Roman" pitchFamily="18" charset="0"/>
                        </a:rPr>
                        <a:t> khăn</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Đến</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năm</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1950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kinh</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tế</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cơ</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bản</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được</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err="1">
                          <a:ln>
                            <a:noFill/>
                          </a:ln>
                          <a:solidFill>
                            <a:srgbClr val="0000CC"/>
                          </a:solidFill>
                          <a:effectLst/>
                          <a:latin typeface="Times New Roman" pitchFamily="18" charset="0"/>
                          <a:cs typeface="Times New Roman" pitchFamily="18" charset="0"/>
                        </a:rPr>
                        <a:t>phục</a:t>
                      </a:r>
                      <a:r>
                        <a:rPr kumimoji="0" lang="en-US" sz="1500" b="1" i="0" u="none" strike="noStrike" cap="none" normalizeH="0" baseline="0">
                          <a:ln>
                            <a:noFill/>
                          </a:ln>
                          <a:solidFill>
                            <a:srgbClr val="0000CC"/>
                          </a:solidFill>
                          <a:effectLst/>
                          <a:latin typeface="Times New Roman" pitchFamily="18" charset="0"/>
                          <a:cs typeface="Times New Roman" pitchFamily="18" charset="0"/>
                        </a:rPr>
                        <a:t> hồi.</a:t>
                      </a:r>
                      <a:endParaRPr kumimoji="0" lang="en-US" sz="1500" b="1" i="0" u="none" strike="noStrike" cap="none" normalizeH="0" baseline="0" dirty="0">
                        <a:ln>
                          <a:noFill/>
                        </a:ln>
                        <a:solidFill>
                          <a:srgbClr val="0000CC"/>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Tx/>
                        <a:buChar char="-"/>
                        <a:tabLst/>
                      </a:pP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Do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hậu</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quả</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err="1">
                          <a:ln>
                            <a:noFill/>
                          </a:ln>
                          <a:solidFill>
                            <a:schemeClr val="tx1"/>
                          </a:solidFill>
                          <a:effectLst/>
                          <a:latin typeface="Times New Roman" pitchFamily="18" charset="0"/>
                          <a:cs typeface="Times New Roman" pitchFamily="18" charset="0"/>
                        </a:rPr>
                        <a:t>chiến</a:t>
                      </a:r>
                      <a:r>
                        <a:rPr kumimoji="0" lang="en-US" sz="1500" b="1" i="0" u="none" strike="noStrike" cap="none" normalizeH="0" baseline="0">
                          <a:ln>
                            <a:noFill/>
                          </a:ln>
                          <a:solidFill>
                            <a:schemeClr val="tx1"/>
                          </a:solidFill>
                          <a:effectLst/>
                          <a:latin typeface="Times New Roman" pitchFamily="18" charset="0"/>
                          <a:cs typeface="Times New Roman" pitchFamily="18" charset="0"/>
                        </a:rPr>
                        <a:t> tranh.</a:t>
                      </a: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Tx/>
                        <a:buNone/>
                        <a:tabLst/>
                      </a:pP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Viện</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trợ</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Mĩ</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thông</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qua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kế</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hoạch</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err="1">
                          <a:ln>
                            <a:noFill/>
                          </a:ln>
                          <a:solidFill>
                            <a:schemeClr val="tx1"/>
                          </a:solidFill>
                          <a:effectLst/>
                          <a:latin typeface="Times New Roman" pitchFamily="18" charset="0"/>
                          <a:cs typeface="Times New Roman" pitchFamily="18" charset="0"/>
                        </a:rPr>
                        <a:t>Mác</a:t>
                      </a:r>
                      <a:r>
                        <a:rPr kumimoji="0" lang="en-US" sz="1500" b="1" i="0" u="none" strike="noStrike" cap="none" normalizeH="0" baseline="0">
                          <a:ln>
                            <a:noFill/>
                          </a:ln>
                          <a:solidFill>
                            <a:schemeClr val="tx1"/>
                          </a:solidFill>
                          <a:effectLst/>
                          <a:latin typeface="Times New Roman" pitchFamily="18" charset="0"/>
                          <a:cs typeface="Times New Roman" pitchFamily="18" charset="0"/>
                        </a:rPr>
                        <a:t> san.</a:t>
                      </a: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 Liên minh chặt chẽ với Mĩ.</a:t>
                      </a:r>
                      <a:endParaRPr kumimoji="0" lang="en-US" sz="15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-Trở lại các thuộc địa cũ của mình.</a:t>
                      </a:r>
                      <a:endParaRPr kumimoji="0" lang="en-US" sz="15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938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1950-1973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Tx/>
                        <a:buChar char="-"/>
                        <a:tabLst/>
                      </a:pP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Kinh</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tế</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phát</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triển</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nhanh</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trở</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thành</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một</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trong</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ba</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trung</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tâm</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kinh</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tế</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của</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err="1">
                          <a:ln>
                            <a:noFill/>
                          </a:ln>
                          <a:solidFill>
                            <a:srgbClr val="0000CC"/>
                          </a:solidFill>
                          <a:effectLst/>
                          <a:latin typeface="Times New Roman" pitchFamily="18" charset="0"/>
                          <a:cs typeface="Times New Roman" pitchFamily="18" charset="0"/>
                        </a:rPr>
                        <a:t>thế</a:t>
                      </a:r>
                      <a:r>
                        <a:rPr kumimoji="0" lang="en-US" sz="1500" b="1" i="0" u="none" strike="noStrike" cap="none" normalizeH="0" baseline="0">
                          <a:ln>
                            <a:noFill/>
                          </a:ln>
                          <a:solidFill>
                            <a:srgbClr val="0000CC"/>
                          </a:solidFill>
                          <a:effectLst/>
                          <a:latin typeface="Times New Roman" pitchFamily="18" charset="0"/>
                          <a:cs typeface="Times New Roman" pitchFamily="18" charset="0"/>
                        </a:rPr>
                        <a:t> giới.</a:t>
                      </a:r>
                      <a:endParaRPr kumimoji="0" lang="en-US" sz="1500" b="1" i="0" u="none" strike="noStrike" cap="none" normalizeH="0" baseline="0" dirty="0">
                        <a:ln>
                          <a:noFill/>
                        </a:ln>
                        <a:solidFill>
                          <a:srgbClr val="0000CC"/>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Tx/>
                        <a:buNone/>
                        <a:tabLst/>
                      </a:pP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Có</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trình</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độ</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khoa</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học</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kĩ</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thuật</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phát</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triển</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cao</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err="1">
                          <a:ln>
                            <a:noFill/>
                          </a:ln>
                          <a:solidFill>
                            <a:srgbClr val="0000CC"/>
                          </a:solidFill>
                          <a:effectLst/>
                          <a:latin typeface="Times New Roman" pitchFamily="18" charset="0"/>
                          <a:cs typeface="Times New Roman" pitchFamily="18" charset="0"/>
                        </a:rPr>
                        <a:t>hiện</a:t>
                      </a:r>
                      <a:r>
                        <a:rPr kumimoji="0" lang="en-US" sz="1500" b="1" i="0" u="none" strike="noStrike" cap="none" normalizeH="0" baseline="0">
                          <a:ln>
                            <a:noFill/>
                          </a:ln>
                          <a:solidFill>
                            <a:srgbClr val="0000CC"/>
                          </a:solidFill>
                          <a:effectLst/>
                          <a:latin typeface="Times New Roman" pitchFamily="18" charset="0"/>
                          <a:cs typeface="Times New Roman" pitchFamily="18" charset="0"/>
                        </a:rPr>
                        <a:t> đại.</a:t>
                      </a:r>
                      <a:endParaRPr kumimoji="0" lang="en-US" sz="1500" b="1" i="0" u="none" strike="noStrike" cap="none" normalizeH="0" baseline="0" dirty="0">
                        <a:ln>
                          <a:noFill/>
                        </a:ln>
                        <a:solidFill>
                          <a:srgbClr val="0000CC"/>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500" b="1" i="0" u="none" strike="noStrike" cap="none" normalizeH="0" baseline="0" dirty="0">
                        <a:ln>
                          <a:noFill/>
                        </a:ln>
                        <a:solidFill>
                          <a:srgbClr val="0000CC"/>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500" b="1" i="0" u="none" strike="noStrike" cap="none" normalizeH="0" baseline="0" dirty="0">
                        <a:ln>
                          <a:noFill/>
                        </a:ln>
                        <a:solidFill>
                          <a:srgbClr val="0000CC"/>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Tx/>
                        <a:buChar char="-"/>
                        <a:tabLst/>
                      </a:pP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err="1">
                          <a:ln>
                            <a:noFill/>
                          </a:ln>
                          <a:solidFill>
                            <a:schemeClr val="tx1"/>
                          </a:solidFill>
                          <a:effectLst/>
                          <a:latin typeface="Times New Roman" pitchFamily="18" charset="0"/>
                          <a:cs typeface="Times New Roman" pitchFamily="18" charset="0"/>
                        </a:rPr>
                        <a:t>Áp</a:t>
                      </a:r>
                      <a:r>
                        <a:rPr kumimoji="0" lang="en-US" sz="1500" b="1" i="0" u="none" strike="noStrike" cap="none" normalizeH="0" baseline="0">
                          <a:ln>
                            <a:noFill/>
                          </a:ln>
                          <a:solidFill>
                            <a:schemeClr val="tx1"/>
                          </a:solidFill>
                          <a:effectLst/>
                          <a:latin typeface="Times New Roman" pitchFamily="18" charset="0"/>
                          <a:cs typeface="Times New Roman" pitchFamily="18" charset="0"/>
                        </a:rPr>
                        <a:t> dụng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thành</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tựu</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err="1">
                          <a:ln>
                            <a:noFill/>
                          </a:ln>
                          <a:solidFill>
                            <a:schemeClr val="tx1"/>
                          </a:solidFill>
                          <a:effectLst/>
                          <a:latin typeface="Times New Roman" pitchFamily="18" charset="0"/>
                          <a:cs typeface="Times New Roman" pitchFamily="18" charset="0"/>
                        </a:rPr>
                        <a:t>khoa</a:t>
                      </a:r>
                      <a:r>
                        <a:rPr kumimoji="0" lang="en-US" sz="1500" b="1" i="0" u="none" strike="noStrike" cap="none" normalizeH="0" baseline="0">
                          <a:ln>
                            <a:noFill/>
                          </a:ln>
                          <a:solidFill>
                            <a:schemeClr val="tx1"/>
                          </a:solidFill>
                          <a:effectLst/>
                          <a:latin typeface="Times New Roman" pitchFamily="18" charset="0"/>
                          <a:cs typeface="Times New Roman" pitchFamily="18" charset="0"/>
                        </a:rPr>
                        <a:t> học -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kĩ</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thuật</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err="1">
                          <a:ln>
                            <a:noFill/>
                          </a:ln>
                          <a:solidFill>
                            <a:schemeClr val="tx1"/>
                          </a:solidFill>
                          <a:effectLst/>
                          <a:latin typeface="Times New Roman" pitchFamily="18" charset="0"/>
                          <a:cs typeface="Times New Roman" pitchFamily="18" charset="0"/>
                        </a:rPr>
                        <a:t>hiện</a:t>
                      </a:r>
                      <a:r>
                        <a:rPr kumimoji="0" lang="en-US" sz="1500" b="1" i="0" u="none" strike="noStrike" cap="none" normalizeH="0" baseline="0">
                          <a:ln>
                            <a:noFill/>
                          </a:ln>
                          <a:solidFill>
                            <a:schemeClr val="tx1"/>
                          </a:solidFill>
                          <a:effectLst/>
                          <a:latin typeface="Times New Roman" pitchFamily="18" charset="0"/>
                          <a:cs typeface="Times New Roman" pitchFamily="18" charset="0"/>
                        </a:rPr>
                        <a:t> đại.</a:t>
                      </a: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Tx/>
                        <a:buNone/>
                        <a:tabLst/>
                      </a:pP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Nhà</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vai</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trò</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quan</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trọng</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trong</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quản</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lí</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điều</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tiết</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err="1">
                          <a:ln>
                            <a:noFill/>
                          </a:ln>
                          <a:solidFill>
                            <a:schemeClr val="tx1"/>
                          </a:solidFill>
                          <a:effectLst/>
                          <a:latin typeface="Times New Roman" pitchFamily="18" charset="0"/>
                          <a:cs typeface="Times New Roman" pitchFamily="18" charset="0"/>
                        </a:rPr>
                        <a:t>kinh</a:t>
                      </a:r>
                      <a:r>
                        <a:rPr kumimoji="0" lang="en-US" sz="1500" b="1" i="0" u="none" strike="noStrike" cap="none" normalizeH="0" baseline="0">
                          <a:ln>
                            <a:noFill/>
                          </a:ln>
                          <a:solidFill>
                            <a:schemeClr val="tx1"/>
                          </a:solidFill>
                          <a:effectLst/>
                          <a:latin typeface="Times New Roman" pitchFamily="18" charset="0"/>
                          <a:cs typeface="Times New Roman" pitchFamily="18" charset="0"/>
                        </a:rPr>
                        <a:t> tế.</a:t>
                      </a: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Tx/>
                        <a:buNone/>
                        <a:tabLst/>
                      </a:pP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Tận</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dụng</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tốt</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cơ</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hội</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bên</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ngoài</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như</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nguồn</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viện</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trợ</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err="1">
                          <a:ln>
                            <a:noFill/>
                          </a:ln>
                          <a:solidFill>
                            <a:schemeClr val="tx1"/>
                          </a:solidFill>
                          <a:effectLst/>
                          <a:latin typeface="Times New Roman" pitchFamily="18" charset="0"/>
                          <a:cs typeface="Times New Roman" pitchFamily="18" charset="0"/>
                        </a:rPr>
                        <a:t>của</a:t>
                      </a:r>
                      <a:r>
                        <a:rPr kumimoji="0" lang="en-US" sz="1500" b="1" i="0" u="none" strike="noStrike" cap="none" normalizeH="0" baseline="0">
                          <a:ln>
                            <a:noFill/>
                          </a:ln>
                          <a:solidFill>
                            <a:schemeClr val="tx1"/>
                          </a:solidFill>
                          <a:effectLst/>
                          <a:latin typeface="Times New Roman" pitchFamily="18" charset="0"/>
                          <a:cs typeface="Times New Roman" pitchFamily="18" charset="0"/>
                        </a:rPr>
                        <a:t> Mĩ.</a:t>
                      </a: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5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8306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1973-1991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500" b="1" i="0" u="none" strike="noStrike" cap="none" normalizeH="0" baseline="0">
                          <a:ln>
                            <a:noFill/>
                          </a:ln>
                          <a:solidFill>
                            <a:srgbClr val="0000CC"/>
                          </a:solidFill>
                          <a:effectLst/>
                          <a:latin typeface="Times New Roman" pitchFamily="18" charset="0"/>
                          <a:cs typeface="Times New Roman" pitchFamily="18" charset="0"/>
                        </a:rPr>
                        <a:t>- Lâm vào tình trạng suy thoái ,khủng hoảng,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phát</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triển</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không</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ổn</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định</a:t>
                      </a:r>
                      <a:endParaRPr kumimoji="0" lang="en-US" sz="1500" b="1" i="0" u="none" strike="noStrike" cap="none" normalizeH="0" baseline="0" dirty="0">
                        <a:ln>
                          <a:noFill/>
                        </a:ln>
                        <a:solidFill>
                          <a:srgbClr val="0000CC"/>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Tx/>
                        <a:buChar char="-"/>
                        <a:tabLst/>
                      </a:pP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Khó</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khăn</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thách</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thức</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Lạm</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phát</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thất</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nghiệp</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cạnh</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tranh</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của</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Mĩ</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Nhật</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Bản</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a:t>
                      </a:r>
                      <a:endParaRPr kumimoji="0" lang="vi-VN" sz="1500" b="1" i="0" u="none" strike="noStrike" cap="none" normalizeH="0" baseline="0" dirty="0">
                        <a:ln>
                          <a:noFill/>
                        </a:ln>
                        <a:solidFill>
                          <a:srgbClr val="0000CC"/>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Tx/>
                        <a:buChar char="-"/>
                        <a:tabLst/>
                      </a:pPr>
                      <a:endParaRPr kumimoji="0" lang="en-US" sz="1500" b="1" i="0" u="none" strike="noStrike" cap="none" normalizeH="0" baseline="0" dirty="0">
                        <a:ln>
                          <a:noFill/>
                        </a:ln>
                        <a:solidFill>
                          <a:srgbClr val="0000CC"/>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500" b="1" i="0" u="none" strike="noStrike" cap="none" normalizeH="0" baseline="0" dirty="0">
                          <a:ln>
                            <a:noFill/>
                          </a:ln>
                          <a:solidFill>
                            <a:schemeClr val="tx1"/>
                          </a:solidFill>
                          <a:effectLst/>
                          <a:latin typeface="Times New Roman" pitchFamily="18" charset="0"/>
                          <a:cs typeface="Times New Roman" pitchFamily="18" charset="0"/>
                        </a:rPr>
                        <a:t>Do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tác</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động</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cuộc</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khủng</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hoảng</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năng</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lượng</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err="1">
                          <a:ln>
                            <a:noFill/>
                          </a:ln>
                          <a:solidFill>
                            <a:schemeClr val="tx1"/>
                          </a:solidFill>
                          <a:effectLst/>
                          <a:latin typeface="Times New Roman" pitchFamily="18" charset="0"/>
                          <a:cs typeface="Times New Roman" pitchFamily="18" charset="0"/>
                        </a:rPr>
                        <a:t>thế</a:t>
                      </a:r>
                      <a:r>
                        <a:rPr kumimoji="0" lang="en-US" sz="1500" b="1" i="0" u="none" strike="noStrike" cap="none" normalizeH="0" baseline="0">
                          <a:ln>
                            <a:noFill/>
                          </a:ln>
                          <a:solidFill>
                            <a:schemeClr val="tx1"/>
                          </a:solidFill>
                          <a:effectLst/>
                          <a:latin typeface="Times New Roman" pitchFamily="18" charset="0"/>
                          <a:cs typeface="Times New Roman" pitchFamily="18" charset="0"/>
                        </a:rPr>
                        <a:t> giới.</a:t>
                      </a: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500" b="1" i="0" u="none" strike="noStrike" cap="none" normalizeH="0" baseline="0" dirty="0">
                          <a:ln>
                            <a:noFill/>
                          </a:ln>
                          <a:solidFill>
                            <a:srgbClr val="FF0000"/>
                          </a:solidFill>
                          <a:effectLst/>
                          <a:latin typeface="Times New Roman" pitchFamily="18" charset="0"/>
                          <a:cs typeface="Times New Roman" pitchFamily="18" charset="0"/>
                        </a:rPr>
                        <a:t>-</a:t>
                      </a:r>
                      <a:r>
                        <a:rPr kumimoji="0" lang="vi-VN" sz="1500" b="1" i="0" u="none" strike="noStrike" cap="none" normalizeH="0" baseline="0" dirty="0">
                          <a:ln>
                            <a:noFill/>
                          </a:ln>
                          <a:solidFill>
                            <a:srgbClr val="FF0000"/>
                          </a:solidFill>
                          <a:effectLst/>
                          <a:latin typeface="Times New Roman" pitchFamily="18" charset="0"/>
                          <a:cs typeface="Times New Roman" pitchFamily="18" charset="0"/>
                        </a:rPr>
                        <a:t>11/1972 việc ký HĐ giữa 2nước Đức -&gt; tình hình châu Âu dịu đi.</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500" b="1" i="0" u="none" strike="noStrike" cap="none" normalizeH="0" baseline="0" dirty="0">
                          <a:ln>
                            <a:noFill/>
                          </a:ln>
                          <a:solidFill>
                            <a:srgbClr val="FF0000"/>
                          </a:solidFill>
                          <a:effectLst/>
                          <a:latin typeface="Times New Roman" pitchFamily="18" charset="0"/>
                          <a:cs typeface="Times New Roman" pitchFamily="18" charset="0"/>
                        </a:rPr>
                        <a:t>-</a:t>
                      </a:r>
                      <a:r>
                        <a:rPr kumimoji="0" lang="vi-VN" sz="1500" b="1" i="0" u="none" strike="noStrike" cap="none" normalizeH="0" baseline="0" dirty="0">
                          <a:ln>
                            <a:noFill/>
                          </a:ln>
                          <a:solidFill>
                            <a:srgbClr val="FF0000"/>
                          </a:solidFill>
                          <a:effectLst/>
                          <a:latin typeface="Times New Roman" pitchFamily="18" charset="0"/>
                          <a:cs typeface="Times New Roman" pitchFamily="18" charset="0"/>
                        </a:rPr>
                        <a:t>1975 các nước châu Âu ký Định ước Henxinki về an ninh hợp </a:t>
                      </a:r>
                      <a:r>
                        <a:rPr kumimoji="0" lang="vi-VN" sz="1500" b="1" i="0" u="none" strike="noStrike" cap="none" normalizeH="0" baseline="0">
                          <a:ln>
                            <a:noFill/>
                          </a:ln>
                          <a:solidFill>
                            <a:srgbClr val="FF0000"/>
                          </a:solidFill>
                          <a:effectLst/>
                          <a:latin typeface="Times New Roman" pitchFamily="18" charset="0"/>
                          <a:cs typeface="Times New Roman" pitchFamily="18" charset="0"/>
                        </a:rPr>
                        <a:t>tác </a:t>
                      </a:r>
                      <a:endParaRPr kumimoji="0" lang="vi-VN" sz="15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08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1991-2000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sz="1500" b="1" i="0" u="none" strike="noStrike" cap="none" normalizeH="0" baseline="0" dirty="0">
                          <a:ln>
                            <a:noFill/>
                          </a:ln>
                          <a:solidFill>
                            <a:srgbClr val="0000CC"/>
                          </a:solidFill>
                          <a:effectLst/>
                          <a:latin typeface="Times New Roman" pitchFamily="18" charset="0"/>
                          <a:cs typeface="Times New Roman" pitchFamily="18" charset="0"/>
                        </a:rPr>
                        <a:t>Từ 1994 trở đi kinh tế phục hồi và</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phát</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triển</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vẫn</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là</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một</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trong</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ba</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trung</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tâm</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kinh</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tế</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tài</a:t>
                      </a:r>
                      <a:r>
                        <a:rPr kumimoji="0" lang="en-US" sz="15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0000CC"/>
                          </a:solidFill>
                          <a:effectLst/>
                          <a:latin typeface="Times New Roman" pitchFamily="18" charset="0"/>
                          <a:cs typeface="Times New Roman" pitchFamily="18" charset="0"/>
                        </a:rPr>
                        <a:t>chính</a:t>
                      </a:r>
                      <a:endParaRPr kumimoji="0" lang="vi-VN" sz="1500" b="1" i="0" u="none" strike="noStrike" cap="none" normalizeH="0" baseline="0" dirty="0">
                        <a:ln>
                          <a:noFill/>
                        </a:ln>
                        <a:solidFill>
                          <a:srgbClr val="0000CC"/>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500" b="1" i="0" u="none" strike="noStrike" cap="none" normalizeH="0" baseline="0" dirty="0">
                        <a:ln>
                          <a:noFill/>
                        </a:ln>
                        <a:solidFill>
                          <a:srgbClr val="0000CC"/>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Mở rộng quan hệ với các nước châu </a:t>
                      </a:r>
                      <a:r>
                        <a:rPr kumimoji="0" lang="en-US" sz="1500" b="1" i="0" u="none" strike="noStrike" cap="none" normalizeH="0" baseline="0" dirty="0">
                          <a:ln>
                            <a:noFill/>
                          </a:ln>
                          <a:solidFill>
                            <a:srgbClr val="FF0000"/>
                          </a:solidFill>
                          <a:effectLst/>
                          <a:latin typeface="Times New Roman" pitchFamily="18" charset="0"/>
                          <a:cs typeface="Times New Roman" pitchFamily="18" charset="0"/>
                        </a:rPr>
                        <a:t>Phi, MLT, </a:t>
                      </a:r>
                      <a:r>
                        <a:rPr kumimoji="0" lang="en-US" sz="1500" b="1" i="0" u="none" strike="noStrike" cap="none" normalizeH="0" baseline="0" dirty="0" err="1">
                          <a:ln>
                            <a:noFill/>
                          </a:ln>
                          <a:solidFill>
                            <a:srgbClr val="FF0000"/>
                          </a:solidFill>
                          <a:effectLst/>
                          <a:latin typeface="Times New Roman" pitchFamily="18" charset="0"/>
                          <a:cs typeface="Times New Roman" pitchFamily="18" charset="0"/>
                        </a:rPr>
                        <a:t>châu</a:t>
                      </a:r>
                      <a:r>
                        <a:rPr kumimoji="0" lang="en-US" sz="1500" b="1" i="0" u="none" strike="noStrike" cap="none" normalizeH="0" baseline="0" dirty="0">
                          <a:ln>
                            <a:noFill/>
                          </a:ln>
                          <a:solidFill>
                            <a:srgbClr val="FF0000"/>
                          </a:solidFill>
                          <a:effectLst/>
                          <a:latin typeface="Times New Roman" pitchFamily="18" charset="0"/>
                          <a:cs typeface="Times New Roman" pitchFamily="18" charset="0"/>
                        </a:rPr>
                        <a:t> Á </a:t>
                      </a:r>
                      <a:r>
                        <a:rPr kumimoji="0" lang="en-US" sz="1500" b="1" i="0" u="none" strike="noStrike" cap="none" normalizeH="0" baseline="0" dirty="0" err="1">
                          <a:ln>
                            <a:noFill/>
                          </a:ln>
                          <a:solidFill>
                            <a:srgbClr val="FF0000"/>
                          </a:solidFill>
                          <a:effectLst/>
                          <a:latin typeface="Times New Roman" pitchFamily="18" charset="0"/>
                          <a:cs typeface="Times New Roman" pitchFamily="18" charset="0"/>
                        </a:rPr>
                        <a:t>và</a:t>
                      </a:r>
                      <a:r>
                        <a:rPr kumimoji="0" lang="en-US" sz="15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FF0000"/>
                          </a:solidFill>
                          <a:effectLst/>
                          <a:latin typeface="Times New Roman" pitchFamily="18" charset="0"/>
                          <a:cs typeface="Times New Roman" pitchFamily="18" charset="0"/>
                        </a:rPr>
                        <a:t>Đông</a:t>
                      </a:r>
                      <a:r>
                        <a:rPr kumimoji="0" lang="en-US" sz="15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1500" b="1" i="0" u="none" strike="noStrike" cap="none" normalizeH="0" baseline="0" dirty="0" err="1">
                          <a:ln>
                            <a:noFill/>
                          </a:ln>
                          <a:solidFill>
                            <a:srgbClr val="FF0000"/>
                          </a:solidFill>
                          <a:effectLst/>
                          <a:latin typeface="Times New Roman" pitchFamily="18" charset="0"/>
                          <a:cs typeface="Times New Roman" pitchFamily="18" charset="0"/>
                        </a:rPr>
                        <a:t>Âu</a:t>
                      </a:r>
                      <a:endParaRPr kumimoji="0" lang="vi-VN" sz="15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5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Rectangle 44"/>
          <p:cNvSpPr>
            <a:spLocks noRot="1" noChangeArrowheads="1"/>
          </p:cNvSpPr>
          <p:nvPr/>
        </p:nvSpPr>
        <p:spPr bwMode="auto">
          <a:xfrm>
            <a:off x="6629400" y="1905000"/>
            <a:ext cx="228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500" b="1">
                <a:solidFill>
                  <a:srgbClr val="FF0000"/>
                </a:solidFill>
                <a:latin typeface="Times New Roman" pitchFamily="18" charset="0"/>
                <a:cs typeface="Times New Roman" pitchFamily="18" charset="0"/>
              </a:rPr>
              <a:t>- </a:t>
            </a:r>
            <a:r>
              <a:rPr lang="vi-VN" sz="1500" b="1">
                <a:solidFill>
                  <a:srgbClr val="FF0000"/>
                </a:solidFill>
                <a:latin typeface="Times New Roman" pitchFamily="18" charset="0"/>
                <a:cs typeface="Times New Roman" pitchFamily="18" charset="0"/>
              </a:rPr>
              <a:t>Một số nước tiếp tục liên minh chặt chẽ với Mĩ.</a:t>
            </a:r>
          </a:p>
          <a:p>
            <a:pPr algn="just">
              <a:buClr>
                <a:schemeClr val="hlink"/>
              </a:buClr>
              <a:buSzPts val="1300"/>
              <a:buFont typeface="Wingdings" pitchFamily="2" charset="2"/>
              <a:buNone/>
            </a:pPr>
            <a:endParaRPr lang="en-US" sz="1500" b="1">
              <a:solidFill>
                <a:srgbClr val="FF0000"/>
              </a:solidFill>
              <a:latin typeface="Times New Roman" pitchFamily="18" charset="0"/>
              <a:cs typeface="Times New Roman" pitchFamily="18" charset="0"/>
            </a:endParaRPr>
          </a:p>
          <a:p>
            <a:pPr algn="just">
              <a:buClr>
                <a:schemeClr val="hlink"/>
              </a:buClr>
              <a:buSzPts val="1300"/>
              <a:buFont typeface="Wingdings" pitchFamily="2" charset="2"/>
              <a:buNone/>
            </a:pPr>
            <a:r>
              <a:rPr lang="en-US" sz="1500" b="1">
                <a:solidFill>
                  <a:srgbClr val="FF0000"/>
                </a:solidFill>
                <a:latin typeface="Times New Roman" pitchFamily="18" charset="0"/>
                <a:cs typeface="Times New Roman" pitchFamily="18" charset="0"/>
              </a:rPr>
              <a:t>- Đ</a:t>
            </a:r>
            <a:r>
              <a:rPr lang="vi-VN" sz="1500" b="1">
                <a:solidFill>
                  <a:srgbClr val="FF0000"/>
                </a:solidFill>
                <a:latin typeface="Times New Roman" pitchFamily="18" charset="0"/>
                <a:cs typeface="Times New Roman" pitchFamily="18" charset="0"/>
              </a:rPr>
              <a:t>a dạng hoá quan hệ đối ngoại, dần thoát khỏi sự lệ thuộc Mĩ. </a:t>
            </a:r>
            <a:endParaRPr lang="en-US" sz="15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04095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2286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rgbClr val="FF0000"/>
                </a:solidFill>
                <a:latin typeface="Times New Roman" pitchFamily="18" charset="0"/>
                <a:cs typeface="Times New Roman" pitchFamily="18" charset="0"/>
              </a:rPr>
              <a:t>V. Liên minh châu Âu (EU).</a:t>
            </a:r>
            <a:endParaRPr lang="en-US" altLang="en-US" sz="2800" b="1" u="sng">
              <a:solidFill>
                <a:srgbClr val="FF0000"/>
              </a:solidFill>
              <a:latin typeface="Times New Roman" pitchFamily="18" charset="0"/>
              <a:cs typeface="Times New Roman" pitchFamily="18" charset="0"/>
            </a:endParaRPr>
          </a:p>
        </p:txBody>
      </p:sp>
      <p:sp>
        <p:nvSpPr>
          <p:cNvPr id="5" name="Rectangle 8"/>
          <p:cNvSpPr>
            <a:spLocks noGrp="1" noChangeAspect="1" noChangeArrowheads="1"/>
          </p:cNvSpPr>
          <p:nvPr isPhoto="1"/>
        </p:nvSpPr>
        <p:spPr bwMode="auto">
          <a:xfrm>
            <a:off x="20782" y="1011382"/>
            <a:ext cx="4381500" cy="5334000"/>
          </a:xfrm>
          <a:prstGeom prst="rect">
            <a:avLst/>
          </a:prstGeom>
          <a:blipFill dpi="0" rotWithShape="1">
            <a:blip r:embed="rId2"/>
            <a:srcRect/>
            <a:stretch>
              <a:fillRect r="-3928"/>
            </a:stretch>
          </a:blipFill>
          <a:ln w="9525">
            <a:solidFill>
              <a:schemeClr val="tx1"/>
            </a:solidFill>
            <a:miter lim="800000"/>
            <a:headEnd/>
            <a:tailEnd/>
          </a:ln>
          <a:effectLst/>
        </p:spPr>
        <p:txBody>
          <a:bodyPr/>
          <a:lstStyle/>
          <a:p>
            <a:pPr fontAlgn="auto">
              <a:spcBef>
                <a:spcPts val="0"/>
              </a:spcBef>
              <a:spcAft>
                <a:spcPts val="0"/>
              </a:spcAft>
              <a:defRPr/>
            </a:pPr>
            <a:endParaRPr lang="en-US">
              <a:latin typeface="+mn-lt"/>
              <a:cs typeface="+mn-cs"/>
            </a:endParaRPr>
          </a:p>
        </p:txBody>
      </p:sp>
      <p:sp>
        <p:nvSpPr>
          <p:cNvPr id="6" name="Rectangle 3"/>
          <p:cNvSpPr txBox="1">
            <a:spLocks noChangeArrowheads="1"/>
          </p:cNvSpPr>
          <p:nvPr/>
        </p:nvSpPr>
        <p:spPr>
          <a:xfrm>
            <a:off x="4429991" y="990600"/>
            <a:ext cx="4499264"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af-ZA" altLang="en-US" sz="2800">
                <a:latin typeface="Times New Roman" pitchFamily="18" charset="0"/>
                <a:cs typeface="Times New Roman" pitchFamily="18" charset="0"/>
              </a:rPr>
              <a:t>   </a:t>
            </a:r>
          </a:p>
        </p:txBody>
      </p:sp>
      <p:sp>
        <p:nvSpPr>
          <p:cNvPr id="2" name="Rectangle 1"/>
          <p:cNvSpPr/>
          <p:nvPr/>
        </p:nvSpPr>
        <p:spPr>
          <a:xfrm>
            <a:off x="4429992" y="1011382"/>
            <a:ext cx="4499264" cy="53132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90000"/>
              </a:lnSpc>
              <a:buFontTx/>
              <a:buNone/>
            </a:pPr>
            <a:r>
              <a:rPr lang="af-ZA" altLang="en-US" sz="2800">
                <a:latin typeface="Times New Roman" pitchFamily="18" charset="0"/>
                <a:cs typeface="Times New Roman" pitchFamily="18" charset="0"/>
              </a:rPr>
              <a:t>- Lá cờ châu Âu là biểu tượng cho sự Liên hiệp các nước Âu châu. Một vòng tròn gồm những ngôi sao vàng tượng trưng cho sự liên kết và sự hài hòa giữa các dân tộc Âu châu. Số ngôi sao không liên hệ gì với số quốc gia hợp thành. 12 ngôi sao tượng trưng cho sự hoàn hảo, trọn vẹn và nhất quán, cũng như lá cờ sẽ giữ mãi không đổi cho dù số thành viên có tăng lên.  </a:t>
            </a:r>
          </a:p>
        </p:txBody>
      </p:sp>
    </p:spTree>
    <p:extLst>
      <p:ext uri="{BB962C8B-B14F-4D97-AF65-F5344CB8AC3E}">
        <p14:creationId xmlns:p14="http://schemas.microsoft.com/office/powerpoint/2010/main" val="21617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2286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rgbClr val="FF0000"/>
                </a:solidFill>
                <a:latin typeface="Times New Roman" pitchFamily="18" charset="0"/>
                <a:cs typeface="Times New Roman" pitchFamily="18" charset="0"/>
              </a:rPr>
              <a:t>V. Liên minh châu Âu (EU).</a:t>
            </a:r>
            <a:endParaRPr lang="en-US" altLang="en-US" sz="2800" b="1" u="sng">
              <a:solidFill>
                <a:srgbClr val="FF0000"/>
              </a:solidFill>
              <a:latin typeface="Times New Roman" pitchFamily="18" charset="0"/>
              <a:cs typeface="Times New Roman" pitchFamily="18" charset="0"/>
            </a:endParaRPr>
          </a:p>
        </p:txBody>
      </p:sp>
      <p:sp>
        <p:nvSpPr>
          <p:cNvPr id="5" name="Cloud Callout 4"/>
          <p:cNvSpPr/>
          <p:nvPr/>
        </p:nvSpPr>
        <p:spPr>
          <a:xfrm>
            <a:off x="2200069" y="809609"/>
            <a:ext cx="6629400" cy="2362200"/>
          </a:xfrm>
          <a:prstGeom prst="cloudCallout">
            <a:avLst>
              <a:gd name="adj1" fmla="val -41732"/>
              <a:gd name="adj2" fmla="val 128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itchFamily="18" charset="0"/>
                <a:cs typeface="Times New Roman" pitchFamily="18" charset="0"/>
              </a:rPr>
              <a:t>Quá trình thành lập liên minh châu Âu như thế nào?</a:t>
            </a:r>
          </a:p>
        </p:txBody>
      </p:sp>
      <p:sp>
        <p:nvSpPr>
          <p:cNvPr id="6" name="Rectangle 5"/>
          <p:cNvSpPr>
            <a:spLocks noRot="1" noChangeArrowheads="1"/>
          </p:cNvSpPr>
          <p:nvPr/>
        </p:nvSpPr>
        <p:spPr bwMode="auto">
          <a:xfrm>
            <a:off x="245630" y="1676400"/>
            <a:ext cx="8766752" cy="472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indent="0">
              <a:spcBef>
                <a:spcPct val="20000"/>
              </a:spcBef>
              <a:defRPr/>
            </a:pPr>
            <a:r>
              <a:rPr lang="sv-SE" sz="2800">
                <a:solidFill>
                  <a:srgbClr val="0000CC"/>
                </a:solidFill>
                <a:latin typeface="Times New Roman" panose="02020603050405020304" pitchFamily="18" charset="0"/>
                <a:cs typeface="Times New Roman" panose="02020603050405020304" pitchFamily="18" charset="0"/>
              </a:rPr>
              <a:t>- </a:t>
            </a:r>
            <a:r>
              <a:rPr lang="sv-SE" sz="2800" dirty="0">
                <a:solidFill>
                  <a:srgbClr val="0000CC"/>
                </a:solidFill>
                <a:latin typeface="Times New Roman" panose="02020603050405020304" pitchFamily="18" charset="0"/>
                <a:cs typeface="Times New Roman" panose="02020603050405020304" pitchFamily="18" charset="0"/>
              </a:rPr>
              <a:t>Ngày 18-4-1951 thành lập cộng đồng than thép Châu Âu gồm 6 nước</a:t>
            </a:r>
            <a:r>
              <a:rPr lang="vi-VN" sz="2800" dirty="0">
                <a:solidFill>
                  <a:srgbClr val="0000CC"/>
                </a:solidFill>
                <a:latin typeface="Times New Roman" panose="02020603050405020304" pitchFamily="18" charset="0"/>
                <a:cs typeface="Times New Roman" panose="02020603050405020304" pitchFamily="18" charset="0"/>
              </a:rPr>
              <a:t> </a:t>
            </a:r>
            <a:r>
              <a:rPr lang="sv-SE" sz="2800" dirty="0">
                <a:solidFill>
                  <a:srgbClr val="0000CC"/>
                </a:solidFill>
                <a:latin typeface="Times New Roman" panose="02020603050405020304" pitchFamily="18" charset="0"/>
                <a:cs typeface="Times New Roman" panose="02020603050405020304" pitchFamily="18" charset="0"/>
              </a:rPr>
              <a:t>: P</a:t>
            </a:r>
            <a:r>
              <a:rPr lang="vi-VN" sz="2800" dirty="0">
                <a:solidFill>
                  <a:srgbClr val="0000CC"/>
                </a:solidFill>
                <a:latin typeface="Times New Roman" panose="02020603050405020304" pitchFamily="18" charset="0"/>
                <a:cs typeface="Times New Roman" panose="02020603050405020304" pitchFamily="18" charset="0"/>
              </a:rPr>
              <a:t>háp</a:t>
            </a:r>
            <a:r>
              <a:rPr lang="sv-SE" sz="2800" dirty="0">
                <a:solidFill>
                  <a:srgbClr val="0000CC"/>
                </a:solidFill>
                <a:latin typeface="Times New Roman" panose="02020603050405020304" pitchFamily="18" charset="0"/>
                <a:cs typeface="Times New Roman" panose="02020603050405020304" pitchFamily="18" charset="0"/>
              </a:rPr>
              <a:t>, CHLB Đức,</a:t>
            </a:r>
            <a:r>
              <a:rPr lang="vi-VN" sz="2800" dirty="0">
                <a:solidFill>
                  <a:srgbClr val="0000CC"/>
                </a:solidFill>
                <a:latin typeface="Times New Roman" panose="02020603050405020304" pitchFamily="18" charset="0"/>
                <a:cs typeface="Times New Roman" panose="02020603050405020304" pitchFamily="18" charset="0"/>
              </a:rPr>
              <a:t> </a:t>
            </a:r>
            <a:r>
              <a:rPr lang="sv-SE" sz="2800" dirty="0">
                <a:solidFill>
                  <a:srgbClr val="0000CC"/>
                </a:solidFill>
                <a:latin typeface="Times New Roman" panose="02020603050405020304" pitchFamily="18" charset="0"/>
                <a:cs typeface="Times New Roman" panose="02020603050405020304" pitchFamily="18" charset="0"/>
              </a:rPr>
              <a:t>Bỉ, </a:t>
            </a:r>
            <a:r>
              <a:rPr lang="vi-VN" sz="2800" dirty="0">
                <a:solidFill>
                  <a:srgbClr val="0000CC"/>
                </a:solidFill>
                <a:latin typeface="Times New Roman" panose="02020603050405020304" pitchFamily="18" charset="0"/>
                <a:cs typeface="Times New Roman" panose="02020603050405020304" pitchFamily="18" charset="0"/>
              </a:rPr>
              <a:t>Italia, </a:t>
            </a:r>
            <a:r>
              <a:rPr lang="sv-SE" sz="2800" dirty="0">
                <a:solidFill>
                  <a:srgbClr val="0000CC"/>
                </a:solidFill>
                <a:latin typeface="Times New Roman" panose="02020603050405020304" pitchFamily="18" charset="0"/>
                <a:cs typeface="Times New Roman" panose="02020603050405020304" pitchFamily="18" charset="0"/>
              </a:rPr>
              <a:t>H</a:t>
            </a:r>
            <a:r>
              <a:rPr lang="vi-VN" sz="2800" dirty="0">
                <a:solidFill>
                  <a:srgbClr val="0000CC"/>
                </a:solidFill>
                <a:latin typeface="Times New Roman" panose="02020603050405020304" pitchFamily="18" charset="0"/>
                <a:cs typeface="Times New Roman" panose="02020603050405020304" pitchFamily="18" charset="0"/>
              </a:rPr>
              <a:t>à L</a:t>
            </a:r>
            <a:r>
              <a:rPr lang="sv-SE" sz="2800" dirty="0">
                <a:solidFill>
                  <a:srgbClr val="0000CC"/>
                </a:solidFill>
                <a:latin typeface="Times New Roman" panose="02020603050405020304" pitchFamily="18" charset="0"/>
                <a:cs typeface="Times New Roman" panose="02020603050405020304" pitchFamily="18" charset="0"/>
              </a:rPr>
              <a:t>an</a:t>
            </a:r>
            <a:r>
              <a:rPr lang="sv-SE" sz="2800">
                <a:solidFill>
                  <a:srgbClr val="0000CC"/>
                </a:solidFill>
                <a:latin typeface="Times New Roman" panose="02020603050405020304" pitchFamily="18" charset="0"/>
                <a:cs typeface="Times New Roman" panose="02020603050405020304" pitchFamily="18" charset="0"/>
              </a:rPr>
              <a:t>, Lúcxămbua</a:t>
            </a:r>
            <a:r>
              <a:rPr lang="sv-SE" sz="2800" dirty="0">
                <a:solidFill>
                  <a:srgbClr val="0000CC"/>
                </a:solidFill>
                <a:latin typeface="Times New Roman" panose="02020603050405020304" pitchFamily="18" charset="0"/>
                <a:cs typeface="Times New Roman" panose="02020603050405020304" pitchFamily="18" charset="0"/>
              </a:rPr>
              <a:t>.</a:t>
            </a:r>
            <a:endParaRPr lang="sv-SE" sz="2800" i="1" dirty="0">
              <a:solidFill>
                <a:srgbClr val="0000CC"/>
              </a:solidFill>
              <a:latin typeface="Times New Roman" panose="02020603050405020304" pitchFamily="18" charset="0"/>
              <a:cs typeface="Times New Roman" panose="02020603050405020304" pitchFamily="18" charset="0"/>
            </a:endParaRPr>
          </a:p>
          <a:p>
            <a:pPr marL="0" indent="0">
              <a:spcBef>
                <a:spcPct val="20000"/>
              </a:spcBef>
              <a:defRPr/>
            </a:pPr>
            <a:r>
              <a:rPr lang="sv-SE" sz="2800" dirty="0">
                <a:solidFill>
                  <a:srgbClr val="0000CC"/>
                </a:solidFill>
                <a:latin typeface="Times New Roman" panose="02020603050405020304" pitchFamily="18" charset="0"/>
                <a:cs typeface="Times New Roman" panose="02020603050405020304" pitchFamily="18" charset="0"/>
              </a:rPr>
              <a:t>- Ngày 25-3-1957, thành lập “cộng đồng năng lượng nguyên </a:t>
            </a:r>
            <a:r>
              <a:rPr lang="sv-SE" sz="2800">
                <a:solidFill>
                  <a:srgbClr val="0000CC"/>
                </a:solidFill>
                <a:latin typeface="Times New Roman" panose="02020603050405020304" pitchFamily="18" charset="0"/>
                <a:cs typeface="Times New Roman" panose="02020603050405020304" pitchFamily="18" charset="0"/>
              </a:rPr>
              <a:t>tử Châu Âu</a:t>
            </a:r>
            <a:r>
              <a:rPr lang="sv-SE" sz="2800" dirty="0">
                <a:solidFill>
                  <a:srgbClr val="0000CC"/>
                </a:solidFill>
                <a:latin typeface="Times New Roman" panose="02020603050405020304" pitchFamily="18" charset="0"/>
                <a:cs typeface="Times New Roman" panose="02020603050405020304" pitchFamily="18" charset="0"/>
              </a:rPr>
              <a:t>” và “cộng đồng kinh tế Châu Âu” (EEC).</a:t>
            </a:r>
          </a:p>
          <a:p>
            <a:pPr>
              <a:spcBef>
                <a:spcPct val="20000"/>
              </a:spcBef>
              <a:defRPr/>
            </a:pPr>
            <a:r>
              <a:rPr lang="sv-SE" sz="2800" dirty="0">
                <a:solidFill>
                  <a:srgbClr val="0000CC"/>
                </a:solidFill>
                <a:latin typeface="Times New Roman" panose="02020603050405020304" pitchFamily="18" charset="0"/>
                <a:cs typeface="Times New Roman" panose="02020603050405020304" pitchFamily="18" charset="0"/>
              </a:rPr>
              <a:t>- Ngày 1-7-1967 hợp nhất ba tổ chức trên thành “Cộng đồng Châu Âu”(</a:t>
            </a:r>
            <a:r>
              <a:rPr lang="sv-SE" sz="2800">
                <a:solidFill>
                  <a:srgbClr val="0000CC"/>
                </a:solidFill>
                <a:latin typeface="Times New Roman" panose="02020603050405020304" pitchFamily="18" charset="0"/>
                <a:cs typeface="Times New Roman" panose="02020603050405020304" pitchFamily="18" charset="0"/>
              </a:rPr>
              <a:t>EC).</a:t>
            </a:r>
            <a:endParaRPr lang="sv-SE" sz="2800" dirty="0">
              <a:solidFill>
                <a:srgbClr val="0000CC"/>
              </a:solidFill>
              <a:latin typeface="Times New Roman" panose="02020603050405020304" pitchFamily="18" charset="0"/>
              <a:cs typeface="Times New Roman" panose="02020603050405020304" pitchFamily="18" charset="0"/>
            </a:endParaRPr>
          </a:p>
          <a:p>
            <a:pPr>
              <a:spcBef>
                <a:spcPct val="20000"/>
              </a:spcBef>
              <a:defRPr/>
            </a:pPr>
            <a:r>
              <a:rPr lang="sv-SE" sz="2800" dirty="0">
                <a:solidFill>
                  <a:srgbClr val="0000CC"/>
                </a:solidFill>
                <a:latin typeface="Times New Roman" panose="02020603050405020304" pitchFamily="18" charset="0"/>
                <a:cs typeface="Times New Roman" panose="02020603050405020304" pitchFamily="18" charset="0"/>
              </a:rPr>
              <a:t>- Ngày 1-1-1993 EC đổi tên thành </a:t>
            </a:r>
            <a:r>
              <a:rPr lang="sv-SE" sz="2800" i="1" dirty="0">
                <a:solidFill>
                  <a:srgbClr val="0000CC"/>
                </a:solidFill>
                <a:latin typeface="Times New Roman" panose="02020603050405020304" pitchFamily="18" charset="0"/>
                <a:cs typeface="Times New Roman" panose="02020603050405020304" pitchFamily="18" charset="0"/>
              </a:rPr>
              <a:t>Liên minh Châu Âu</a:t>
            </a:r>
            <a:r>
              <a:rPr lang="sv-SE" sz="2800" dirty="0">
                <a:solidFill>
                  <a:srgbClr val="0000CC"/>
                </a:solidFill>
                <a:latin typeface="Times New Roman" panose="02020603050405020304" pitchFamily="18" charset="0"/>
                <a:cs typeface="Times New Roman" panose="02020603050405020304" pitchFamily="18" charset="0"/>
              </a:rPr>
              <a:t> (EU).</a:t>
            </a:r>
          </a:p>
          <a:p>
            <a:pPr marL="342900" indent="-342900">
              <a:spcBef>
                <a:spcPct val="20000"/>
              </a:spcBef>
              <a:buFontTx/>
              <a:buChar char="-"/>
              <a:defRPr/>
            </a:pPr>
            <a:endParaRPr lang="sv-SE" sz="2800" dirty="0">
              <a:solidFill>
                <a:srgbClr val="0000CC"/>
              </a:solidFill>
              <a:latin typeface="Times New Roman" panose="02020603050405020304" pitchFamily="18" charset="0"/>
              <a:cs typeface="Times New Roman" panose="02020603050405020304" pitchFamily="18" charset="0"/>
            </a:endParaRPr>
          </a:p>
          <a:p>
            <a:pPr marL="0" indent="0">
              <a:spcBef>
                <a:spcPct val="20000"/>
              </a:spcBef>
              <a:defRPr/>
            </a:pPr>
            <a:endParaRPr lang="sv-SE" sz="2800" dirty="0">
              <a:solidFill>
                <a:srgbClr val="0000CC"/>
              </a:solidFill>
              <a:latin typeface="Times New Roman" panose="02020603050405020304" pitchFamily="18" charset="0"/>
              <a:cs typeface="Times New Roman" panose="02020603050405020304" pitchFamily="18" charset="0"/>
            </a:endParaRPr>
          </a:p>
          <a:p>
            <a:pPr>
              <a:spcBef>
                <a:spcPct val="20000"/>
              </a:spcBef>
              <a:defRPr/>
            </a:pPr>
            <a:endParaRPr lang="vi-VN" sz="2800" dirty="0">
              <a:solidFill>
                <a:srgbClr val="0000CC"/>
              </a:solidFill>
              <a:latin typeface="Times New Roman" pitchFamily="18" charset="0"/>
              <a:cs typeface="Times New Roman" pitchFamily="18" charset="0"/>
            </a:endParaRPr>
          </a:p>
        </p:txBody>
      </p:sp>
      <p:sp>
        <p:nvSpPr>
          <p:cNvPr id="7" name="Rectangle 6"/>
          <p:cNvSpPr/>
          <p:nvPr/>
        </p:nvSpPr>
        <p:spPr>
          <a:xfrm>
            <a:off x="224848" y="809609"/>
            <a:ext cx="1975221" cy="523220"/>
          </a:xfrm>
          <a:prstGeom prst="rect">
            <a:avLst/>
          </a:prstGeom>
        </p:spPr>
        <p:txBody>
          <a:bodyPr wrap="none">
            <a:spAutoFit/>
          </a:bodyPr>
          <a:lstStyle/>
          <a:p>
            <a:pPr>
              <a:spcBef>
                <a:spcPct val="20000"/>
              </a:spcBef>
              <a:defRPr/>
            </a:pPr>
            <a:r>
              <a:rPr lang="en-US" sz="2800" b="1">
                <a:solidFill>
                  <a:srgbClr val="FF0000"/>
                </a:solidFill>
                <a:latin typeface="Times New Roman" panose="02020603050405020304" pitchFamily="18" charset="0"/>
                <a:cs typeface="Times New Roman" panose="02020603050405020304" pitchFamily="18" charset="0"/>
              </a:rPr>
              <a:t>1.</a:t>
            </a:r>
            <a:r>
              <a:rPr lang="vi-VN" sz="2800" b="1">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Sự ra đời</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94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2286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rgbClr val="FF0000"/>
                </a:solidFill>
                <a:latin typeface="Times New Roman" pitchFamily="18" charset="0"/>
                <a:cs typeface="Times New Roman" pitchFamily="18" charset="0"/>
              </a:rPr>
              <a:t>V. Liên minh châu Âu (EU).</a:t>
            </a:r>
            <a:endParaRPr lang="en-US" altLang="en-US" sz="2800" b="1" u="sng">
              <a:solidFill>
                <a:srgbClr val="FF0000"/>
              </a:solidFill>
              <a:latin typeface="Times New Roman" pitchFamily="18" charset="0"/>
              <a:cs typeface="Times New Roman" pitchFamily="18" charset="0"/>
            </a:endParaRPr>
          </a:p>
        </p:txBody>
      </p:sp>
      <p:sp>
        <p:nvSpPr>
          <p:cNvPr id="6" name="Rectangle 5"/>
          <p:cNvSpPr/>
          <p:nvPr/>
        </p:nvSpPr>
        <p:spPr>
          <a:xfrm>
            <a:off x="315202" y="1020220"/>
            <a:ext cx="2029723" cy="523220"/>
          </a:xfrm>
          <a:prstGeom prst="rect">
            <a:avLst/>
          </a:prstGeom>
        </p:spPr>
        <p:txBody>
          <a:bodyPr wrap="none">
            <a:spAutoFit/>
          </a:bodyPr>
          <a:lstStyle/>
          <a:p>
            <a:pPr>
              <a:spcBef>
                <a:spcPct val="20000"/>
              </a:spcBef>
              <a:defRPr/>
            </a:pPr>
            <a:r>
              <a:rPr lang="en-US" sz="2800" b="1">
                <a:solidFill>
                  <a:srgbClr val="FF0000"/>
                </a:solidFill>
                <a:latin typeface="Times New Roman" panose="02020603050405020304" pitchFamily="18" charset="0"/>
                <a:cs typeface="Times New Roman" panose="02020603050405020304" pitchFamily="18" charset="0"/>
              </a:rPr>
              <a:t>2.</a:t>
            </a:r>
            <a:r>
              <a:rPr lang="vi-VN" sz="2800" b="1">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Mục tiêu:</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1863436" y="1858428"/>
            <a:ext cx="6629400" cy="2362200"/>
          </a:xfrm>
          <a:prstGeom prst="cloudCallout">
            <a:avLst>
              <a:gd name="adj1" fmla="val -28983"/>
              <a:gd name="adj2" fmla="val 14629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itchFamily="18" charset="0"/>
                <a:cs typeface="Times New Roman" pitchFamily="18" charset="0"/>
              </a:rPr>
              <a:t>Liên minh Châu Âu thành lập nhằm mục tiêu gì?</a:t>
            </a:r>
          </a:p>
        </p:txBody>
      </p:sp>
      <p:sp>
        <p:nvSpPr>
          <p:cNvPr id="8" name="Text Box 5"/>
          <p:cNvSpPr txBox="1">
            <a:spLocks noChangeArrowheads="1"/>
          </p:cNvSpPr>
          <p:nvPr/>
        </p:nvSpPr>
        <p:spPr bwMode="auto">
          <a:xfrm>
            <a:off x="315202" y="2209800"/>
            <a:ext cx="8534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entury Gothic"/>
              </a:defRPr>
            </a:lvl1pPr>
            <a:lvl2pPr>
              <a:defRPr>
                <a:solidFill>
                  <a:schemeClr val="tx1"/>
                </a:solidFill>
                <a:latin typeface="Century Gothic"/>
              </a:defRPr>
            </a:lvl2pPr>
            <a:lvl3pPr>
              <a:defRPr sz="1600">
                <a:solidFill>
                  <a:schemeClr val="tx1"/>
                </a:solidFill>
                <a:latin typeface="Century Gothic"/>
              </a:defRPr>
            </a:lvl3pPr>
            <a:lvl4pPr>
              <a:defRPr sz="1400">
                <a:solidFill>
                  <a:schemeClr val="tx1"/>
                </a:solidFill>
                <a:latin typeface="Century Gothic"/>
              </a:defRPr>
            </a:lvl4pPr>
            <a:lvl5pPr>
              <a:defRPr sz="1400">
                <a:solidFill>
                  <a:schemeClr val="tx1"/>
                </a:solidFill>
                <a:latin typeface="Century Gothic"/>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a:defRPr>
            </a:lvl9pPr>
          </a:lstStyle>
          <a:p>
            <a:pPr>
              <a:lnSpc>
                <a:spcPct val="150000"/>
              </a:lnSpc>
            </a:pPr>
            <a:r>
              <a:rPr lang="en-US" sz="2800">
                <a:solidFill>
                  <a:srgbClr val="0000CC"/>
                </a:solidFill>
                <a:latin typeface="Times New Roman" pitchFamily="18" charset="0"/>
                <a:cs typeface="Times New Roman" pitchFamily="18" charset="0"/>
              </a:rPr>
              <a:t>- Hợp tác, liên minh giữa các nước thành viên trong lĩnh vực về kinh tế, tiền tệ, chính trị, đối ngoại và an ninh chung.</a:t>
            </a:r>
          </a:p>
        </p:txBody>
      </p:sp>
    </p:spTree>
    <p:extLst>
      <p:ext uri="{BB962C8B-B14F-4D97-AF65-F5344CB8AC3E}">
        <p14:creationId xmlns:p14="http://schemas.microsoft.com/office/powerpoint/2010/main" val="152973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ai hệ tư tưởng - Đỏ: Cộng sản, Xanh: Tư bản">
            <a:hlinkClick r:id="rId2" tooltip="Hai hệ tư tưởng - Đỏ: Cộng sản, Xanh: Tư bả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91" y="533400"/>
            <a:ext cx="8763000" cy="5821363"/>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52400" y="76200"/>
            <a:ext cx="8839200" cy="1219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200" b="1" dirty="0" err="1">
                <a:latin typeface="Arial" pitchFamily="34" charset="0"/>
                <a:cs typeface="Arial" pitchFamily="34" charset="0"/>
              </a:rPr>
              <a:t>Ranh</a:t>
            </a:r>
            <a:r>
              <a:rPr lang="en-US" sz="2200" b="1" dirty="0">
                <a:latin typeface="Arial" pitchFamily="34" charset="0"/>
                <a:cs typeface="Arial" pitchFamily="34" charset="0"/>
              </a:rPr>
              <a:t> </a:t>
            </a:r>
            <a:r>
              <a:rPr lang="en-US" sz="2200" b="1" dirty="0" err="1">
                <a:latin typeface="Arial" pitchFamily="34" charset="0"/>
                <a:cs typeface="Arial" pitchFamily="34" charset="0"/>
              </a:rPr>
              <a:t>giới</a:t>
            </a:r>
            <a:r>
              <a:rPr lang="en-US" sz="2200" b="1" dirty="0">
                <a:latin typeface="Arial" pitchFamily="34" charset="0"/>
                <a:cs typeface="Arial" pitchFamily="34" charset="0"/>
              </a:rPr>
              <a:t> </a:t>
            </a:r>
            <a:r>
              <a:rPr lang="en-US" sz="2200" b="1" dirty="0" err="1">
                <a:latin typeface="Arial" pitchFamily="34" charset="0"/>
                <a:cs typeface="Arial" pitchFamily="34" charset="0"/>
              </a:rPr>
              <a:t>Đông</a:t>
            </a:r>
            <a:r>
              <a:rPr lang="en-US" sz="2200" b="1" dirty="0">
                <a:latin typeface="Arial" pitchFamily="34" charset="0"/>
                <a:cs typeface="Arial" pitchFamily="34" charset="0"/>
              </a:rPr>
              <a:t> </a:t>
            </a:r>
            <a:r>
              <a:rPr lang="en-US" sz="2200" b="1" err="1">
                <a:latin typeface="Arial" pitchFamily="34" charset="0"/>
                <a:cs typeface="Arial" pitchFamily="34" charset="0"/>
              </a:rPr>
              <a:t>Âu</a:t>
            </a:r>
            <a:r>
              <a:rPr lang="en-US" sz="2200" b="1">
                <a:latin typeface="Arial" pitchFamily="34" charset="0"/>
                <a:cs typeface="Arial" pitchFamily="34" charset="0"/>
              </a:rPr>
              <a:t> (màu </a:t>
            </a:r>
            <a:r>
              <a:rPr lang="en-US" sz="2200" b="1" dirty="0" err="1">
                <a:latin typeface="Arial" pitchFamily="34" charset="0"/>
                <a:cs typeface="Arial" pitchFamily="34" charset="0"/>
              </a:rPr>
              <a:t>đỏ</a:t>
            </a:r>
            <a:r>
              <a:rPr lang="en-US" sz="2200" b="1" dirty="0">
                <a:latin typeface="Arial" pitchFamily="34" charset="0"/>
                <a:cs typeface="Arial" pitchFamily="34" charset="0"/>
              </a:rPr>
              <a:t> - </a:t>
            </a:r>
            <a:r>
              <a:rPr lang="en-US" sz="2200" b="1" dirty="0" err="1">
                <a:latin typeface="Arial" pitchFamily="34" charset="0"/>
                <a:cs typeface="Arial" pitchFamily="34" charset="0"/>
              </a:rPr>
              <a:t>chỉ</a:t>
            </a:r>
            <a:r>
              <a:rPr lang="en-US" sz="2200" b="1" dirty="0">
                <a:latin typeface="Arial" pitchFamily="34" charset="0"/>
                <a:cs typeface="Arial" pitchFamily="34" charset="0"/>
              </a:rPr>
              <a:t> </a:t>
            </a:r>
            <a:r>
              <a:rPr lang="en-US" sz="2200" b="1" dirty="0" err="1">
                <a:latin typeface="Arial" pitchFamily="34" charset="0"/>
                <a:cs typeface="Arial" pitchFamily="34" charset="0"/>
              </a:rPr>
              <a:t>những</a:t>
            </a:r>
            <a:r>
              <a:rPr lang="en-US" sz="2200" b="1" dirty="0">
                <a:latin typeface="Arial" pitchFamily="34" charset="0"/>
                <a:cs typeface="Arial" pitchFamily="34" charset="0"/>
              </a:rPr>
              <a:t> </a:t>
            </a:r>
            <a:r>
              <a:rPr lang="en-US" sz="2200" b="1" dirty="0" err="1">
                <a:latin typeface="Arial" pitchFamily="34" charset="0"/>
                <a:cs typeface="Arial" pitchFamily="34" charset="0"/>
              </a:rPr>
              <a:t>nước</a:t>
            </a:r>
            <a:r>
              <a:rPr lang="en-US" sz="2200" b="1" dirty="0">
                <a:latin typeface="Arial" pitchFamily="34" charset="0"/>
                <a:cs typeface="Arial" pitchFamily="34" charset="0"/>
              </a:rPr>
              <a:t> XHCN) </a:t>
            </a:r>
            <a:r>
              <a:rPr lang="en-US" sz="2200" b="1" dirty="0" err="1">
                <a:latin typeface="Arial" pitchFamily="34" charset="0"/>
                <a:cs typeface="Arial" pitchFamily="34" charset="0"/>
              </a:rPr>
              <a:t>và</a:t>
            </a:r>
            <a:r>
              <a:rPr lang="en-US" sz="2200" b="1" dirty="0">
                <a:latin typeface="Arial" pitchFamily="34" charset="0"/>
                <a:cs typeface="Arial" pitchFamily="34" charset="0"/>
              </a:rPr>
              <a:t> </a:t>
            </a:r>
            <a:r>
              <a:rPr lang="en-US" sz="2200" b="1" dirty="0" err="1">
                <a:latin typeface="Arial" pitchFamily="34" charset="0"/>
                <a:cs typeface="Arial" pitchFamily="34" charset="0"/>
              </a:rPr>
              <a:t>Tây</a:t>
            </a:r>
            <a:r>
              <a:rPr lang="en-US" sz="2200" b="1" dirty="0">
                <a:latin typeface="Arial" pitchFamily="34" charset="0"/>
                <a:cs typeface="Arial" pitchFamily="34" charset="0"/>
              </a:rPr>
              <a:t> </a:t>
            </a:r>
            <a:r>
              <a:rPr lang="en-US" sz="2200" b="1" err="1">
                <a:latin typeface="Arial" pitchFamily="34" charset="0"/>
                <a:cs typeface="Arial" pitchFamily="34" charset="0"/>
              </a:rPr>
              <a:t>Âu</a:t>
            </a:r>
            <a:r>
              <a:rPr lang="en-US" sz="2200" b="1">
                <a:latin typeface="Arial" pitchFamily="34" charset="0"/>
                <a:cs typeface="Arial" pitchFamily="34" charset="0"/>
              </a:rPr>
              <a:t> (màu </a:t>
            </a:r>
            <a:r>
              <a:rPr lang="en-US" sz="2400" b="1" err="1">
                <a:latin typeface="Times New Roman" pitchFamily="18" charset="0"/>
                <a:cs typeface="Times New Roman" pitchFamily="18" charset="0"/>
              </a:rPr>
              <a:t>xanh</a:t>
            </a:r>
            <a:r>
              <a:rPr lang="en-US" sz="2200" b="1">
                <a:latin typeface="Arial" pitchFamily="34" charset="0"/>
                <a:cs typeface="Arial" pitchFamily="34" charset="0"/>
              </a:rPr>
              <a:t> - </a:t>
            </a:r>
            <a:r>
              <a:rPr lang="en-US" sz="2200" b="1" dirty="0" err="1">
                <a:latin typeface="Arial" pitchFamily="34" charset="0"/>
                <a:cs typeface="Arial" pitchFamily="34" charset="0"/>
              </a:rPr>
              <a:t>chỉ</a:t>
            </a:r>
            <a:r>
              <a:rPr lang="en-US" sz="2200" b="1" dirty="0">
                <a:latin typeface="Arial" pitchFamily="34" charset="0"/>
                <a:cs typeface="Arial" pitchFamily="34" charset="0"/>
              </a:rPr>
              <a:t> </a:t>
            </a:r>
            <a:r>
              <a:rPr lang="en-US" sz="2200" b="1" dirty="0" err="1">
                <a:latin typeface="Arial" pitchFamily="34" charset="0"/>
                <a:cs typeface="Arial" pitchFamily="34" charset="0"/>
              </a:rPr>
              <a:t>những</a:t>
            </a:r>
            <a:r>
              <a:rPr lang="en-US" sz="2200" b="1" dirty="0">
                <a:latin typeface="Arial" pitchFamily="34" charset="0"/>
                <a:cs typeface="Arial" pitchFamily="34" charset="0"/>
              </a:rPr>
              <a:t> </a:t>
            </a:r>
            <a:r>
              <a:rPr lang="en-US" sz="2200" b="1" err="1">
                <a:latin typeface="Arial" pitchFamily="34" charset="0"/>
                <a:cs typeface="Arial" pitchFamily="34" charset="0"/>
              </a:rPr>
              <a:t>nước</a:t>
            </a:r>
            <a:r>
              <a:rPr lang="en-US" sz="2200" b="1">
                <a:latin typeface="Arial" pitchFamily="34" charset="0"/>
                <a:cs typeface="Arial" pitchFamily="34" charset="0"/>
              </a:rPr>
              <a:t> TBCN) </a:t>
            </a:r>
            <a:r>
              <a:rPr lang="en-US" sz="2200" b="1" dirty="0" err="1">
                <a:latin typeface="Arial" pitchFamily="34" charset="0"/>
                <a:cs typeface="Arial" pitchFamily="34" charset="0"/>
              </a:rPr>
              <a:t>được</a:t>
            </a:r>
            <a:r>
              <a:rPr lang="en-US" sz="2200" b="1" dirty="0">
                <a:latin typeface="Arial" pitchFamily="34" charset="0"/>
                <a:cs typeface="Arial" pitchFamily="34" charset="0"/>
              </a:rPr>
              <a:t> </a:t>
            </a:r>
            <a:r>
              <a:rPr lang="en-US" sz="2200" b="1" dirty="0" err="1">
                <a:latin typeface="Arial" pitchFamily="34" charset="0"/>
                <a:cs typeface="Arial" pitchFamily="34" charset="0"/>
              </a:rPr>
              <a:t>hình</a:t>
            </a:r>
            <a:r>
              <a:rPr lang="en-US" sz="2200" b="1" dirty="0">
                <a:latin typeface="Arial" pitchFamily="34" charset="0"/>
                <a:cs typeface="Arial" pitchFamily="34" charset="0"/>
              </a:rPr>
              <a:t> </a:t>
            </a:r>
            <a:r>
              <a:rPr lang="en-US" sz="2200" b="1" dirty="0" err="1">
                <a:latin typeface="Arial" pitchFamily="34" charset="0"/>
                <a:cs typeface="Arial" pitchFamily="34" charset="0"/>
              </a:rPr>
              <a:t>thành</a:t>
            </a:r>
            <a:r>
              <a:rPr lang="en-US" sz="2200" b="1" dirty="0">
                <a:latin typeface="Arial" pitchFamily="34" charset="0"/>
                <a:cs typeface="Arial" pitchFamily="34" charset="0"/>
              </a:rPr>
              <a:t> </a:t>
            </a:r>
            <a:r>
              <a:rPr lang="en-US" sz="2200" b="1" err="1">
                <a:latin typeface="Arial" pitchFamily="34" charset="0"/>
                <a:cs typeface="Arial" pitchFamily="34" charset="0"/>
              </a:rPr>
              <a:t>trong</a:t>
            </a:r>
            <a:r>
              <a:rPr lang="en-US" sz="2200" b="1">
                <a:latin typeface="Arial" pitchFamily="34" charset="0"/>
                <a:cs typeface="Arial" pitchFamily="34" charset="0"/>
              </a:rPr>
              <a:t> </a:t>
            </a:r>
            <a:r>
              <a:rPr lang="en-US" sz="2200" b="1" i="1">
                <a:latin typeface="Arial" pitchFamily="34" charset="0"/>
                <a:cs typeface="Arial" pitchFamily="34" charset="0"/>
              </a:rPr>
              <a:t>Chiến </a:t>
            </a:r>
            <a:r>
              <a:rPr lang="en-US" sz="2200" b="1" i="1" err="1">
                <a:latin typeface="Arial" pitchFamily="34" charset="0"/>
                <a:cs typeface="Arial" pitchFamily="34" charset="0"/>
              </a:rPr>
              <a:t>tranh</a:t>
            </a:r>
            <a:r>
              <a:rPr lang="en-US" sz="2200" b="1" i="1">
                <a:latin typeface="Arial" pitchFamily="34" charset="0"/>
                <a:cs typeface="Arial" pitchFamily="34" charset="0"/>
              </a:rPr>
              <a:t> lạnh</a:t>
            </a:r>
            <a:r>
              <a:rPr lang="en-US" sz="2200" b="1">
                <a:latin typeface="Arial" pitchFamily="34" charset="0"/>
                <a:cs typeface="Arial" pitchFamily="34" charset="0"/>
              </a:rPr>
              <a:t> </a:t>
            </a:r>
            <a:endParaRPr lang="en-US" sz="2200" b="1" dirty="0">
              <a:latin typeface="Arial" pitchFamily="34" charset="0"/>
              <a:cs typeface="Arial" pitchFamily="34" charset="0"/>
            </a:endParaRPr>
          </a:p>
        </p:txBody>
      </p:sp>
      <p:sp>
        <p:nvSpPr>
          <p:cNvPr id="6" name="Rectangle 7"/>
          <p:cNvSpPr>
            <a:spLocks noChangeArrowheads="1"/>
          </p:cNvSpPr>
          <p:nvPr/>
        </p:nvSpPr>
        <p:spPr bwMode="auto">
          <a:xfrm>
            <a:off x="6629400" y="2265218"/>
            <a:ext cx="1752600" cy="6096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en-US" sz="2400" b="1">
                <a:latin typeface="Times New Roman" pitchFamily="18" charset="0"/>
                <a:cs typeface="Times New Roman" pitchFamily="18" charset="0"/>
              </a:rPr>
              <a:t>ĐÔNG ÂU</a:t>
            </a:r>
          </a:p>
        </p:txBody>
      </p:sp>
      <p:sp>
        <p:nvSpPr>
          <p:cNvPr id="7" name="Rectangle 5"/>
          <p:cNvSpPr>
            <a:spLocks noChangeArrowheads="1"/>
          </p:cNvSpPr>
          <p:nvPr/>
        </p:nvSpPr>
        <p:spPr bwMode="auto">
          <a:xfrm>
            <a:off x="2895600" y="4305300"/>
            <a:ext cx="15240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en-US" sz="2400" b="1">
                <a:latin typeface="Times New Roman" pitchFamily="18" charset="0"/>
                <a:cs typeface="Times New Roman" pitchFamily="18" charset="0"/>
              </a:rPr>
              <a:t>TÂY ÂU</a:t>
            </a:r>
          </a:p>
        </p:txBody>
      </p:sp>
    </p:spTree>
    <p:extLst>
      <p:ext uri="{BB962C8B-B14F-4D97-AF65-F5344CB8AC3E}">
        <p14:creationId xmlns:p14="http://schemas.microsoft.com/office/powerpoint/2010/main" val="210482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235036" y="2438400"/>
            <a:ext cx="2133600" cy="1752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5 cơ quan</a:t>
            </a:r>
          </a:p>
        </p:txBody>
      </p:sp>
      <p:sp>
        <p:nvSpPr>
          <p:cNvPr id="6" name="Oval 5"/>
          <p:cNvSpPr/>
          <p:nvPr/>
        </p:nvSpPr>
        <p:spPr>
          <a:xfrm>
            <a:off x="5569525" y="1295400"/>
            <a:ext cx="1952979" cy="1676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Hội đồng châu Âu</a:t>
            </a:r>
          </a:p>
        </p:txBody>
      </p:sp>
      <p:sp>
        <p:nvSpPr>
          <p:cNvPr id="7" name="Oval 6"/>
          <p:cNvSpPr/>
          <p:nvPr/>
        </p:nvSpPr>
        <p:spPr>
          <a:xfrm>
            <a:off x="5943600" y="3941619"/>
            <a:ext cx="1981200" cy="1676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Hội đồng bộ trưởng</a:t>
            </a:r>
          </a:p>
        </p:txBody>
      </p:sp>
      <p:sp>
        <p:nvSpPr>
          <p:cNvPr id="8" name="Oval 7"/>
          <p:cNvSpPr/>
          <p:nvPr/>
        </p:nvSpPr>
        <p:spPr>
          <a:xfrm>
            <a:off x="3380509" y="4675910"/>
            <a:ext cx="2057400" cy="1676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Ủy ban châu Âu</a:t>
            </a:r>
          </a:p>
        </p:txBody>
      </p:sp>
      <p:sp>
        <p:nvSpPr>
          <p:cNvPr id="9" name="Oval 8"/>
          <p:cNvSpPr/>
          <p:nvPr/>
        </p:nvSpPr>
        <p:spPr>
          <a:xfrm>
            <a:off x="775855" y="1828800"/>
            <a:ext cx="2133600" cy="1676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Một số ủy ban khác</a:t>
            </a:r>
          </a:p>
        </p:txBody>
      </p:sp>
      <p:sp>
        <p:nvSpPr>
          <p:cNvPr id="10" name="Oval 9"/>
          <p:cNvSpPr/>
          <p:nvPr/>
        </p:nvSpPr>
        <p:spPr>
          <a:xfrm>
            <a:off x="775855" y="4703619"/>
            <a:ext cx="2003712" cy="1676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Quốc hội châu Âu</a:t>
            </a:r>
          </a:p>
        </p:txBody>
      </p:sp>
      <p:sp>
        <p:nvSpPr>
          <p:cNvPr id="11" name="Rectangle 10"/>
          <p:cNvSpPr>
            <a:spLocks noChangeArrowheads="1"/>
          </p:cNvSpPr>
          <p:nvPr/>
        </p:nvSpPr>
        <p:spPr bwMode="auto">
          <a:xfrm>
            <a:off x="152400" y="2286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rgbClr val="FF0000"/>
                </a:solidFill>
                <a:latin typeface="Times New Roman" pitchFamily="18" charset="0"/>
                <a:cs typeface="Times New Roman" pitchFamily="18" charset="0"/>
              </a:rPr>
              <a:t>V. Liên minh châu Âu (EU).</a:t>
            </a:r>
            <a:endParaRPr lang="en-US" altLang="en-US" sz="2800" b="1" u="sng">
              <a:solidFill>
                <a:srgbClr val="FF0000"/>
              </a:solidFill>
              <a:latin typeface="Times New Roman" pitchFamily="18" charset="0"/>
              <a:cs typeface="Times New Roman" pitchFamily="18" charset="0"/>
            </a:endParaRPr>
          </a:p>
        </p:txBody>
      </p:sp>
      <p:sp>
        <p:nvSpPr>
          <p:cNvPr id="12" name="Rectangle 11"/>
          <p:cNvSpPr/>
          <p:nvPr/>
        </p:nvSpPr>
        <p:spPr>
          <a:xfrm>
            <a:off x="380999" y="914400"/>
            <a:ext cx="3209533" cy="523220"/>
          </a:xfrm>
          <a:prstGeom prst="rect">
            <a:avLst/>
          </a:prstGeom>
        </p:spPr>
        <p:txBody>
          <a:bodyPr wrap="none">
            <a:spAutoFit/>
          </a:bodyPr>
          <a:lstStyle/>
          <a:p>
            <a:pPr>
              <a:spcBef>
                <a:spcPct val="20000"/>
              </a:spcBef>
              <a:defRPr/>
            </a:pPr>
            <a:r>
              <a:rPr lang="en-US" sz="2800" b="1">
                <a:solidFill>
                  <a:srgbClr val="FF0000"/>
                </a:solidFill>
                <a:latin typeface="Times New Roman" panose="02020603050405020304" pitchFamily="18" charset="0"/>
                <a:cs typeface="Times New Roman" panose="02020603050405020304" pitchFamily="18" charset="0"/>
              </a:rPr>
              <a:t>3.</a:t>
            </a:r>
            <a:r>
              <a:rPr lang="vi-VN" sz="2800" b="1">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Cơ quan của EU:</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3" name="Cloud Callout 12"/>
          <p:cNvSpPr/>
          <p:nvPr/>
        </p:nvSpPr>
        <p:spPr>
          <a:xfrm>
            <a:off x="2119231" y="1752600"/>
            <a:ext cx="5486400" cy="2438400"/>
          </a:xfrm>
          <a:prstGeom prst="cloudCallout">
            <a:avLst>
              <a:gd name="adj1" fmla="val -26389"/>
              <a:gd name="adj2" fmla="val 977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itchFamily="18" charset="0"/>
                <a:cs typeface="Times New Roman" pitchFamily="18" charset="0"/>
              </a:rPr>
              <a:t>EU hoạt động dựa trên những cơ quan nào?</a:t>
            </a:r>
          </a:p>
        </p:txBody>
      </p:sp>
    </p:spTree>
    <p:extLst>
      <p:ext uri="{BB962C8B-B14F-4D97-AF65-F5344CB8AC3E}">
        <p14:creationId xmlns:p14="http://schemas.microsoft.com/office/powerpoint/2010/main" val="137932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p:bldP spid="12" grpId="0"/>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2286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rgbClr val="FF0000"/>
                </a:solidFill>
                <a:latin typeface="Times New Roman" pitchFamily="18" charset="0"/>
                <a:cs typeface="Times New Roman" pitchFamily="18" charset="0"/>
              </a:rPr>
              <a:t>V. Liên minh châu Âu (EU).</a:t>
            </a:r>
            <a:endParaRPr lang="en-US" altLang="en-US" sz="2800" b="1" u="sng">
              <a:solidFill>
                <a:srgbClr val="FF0000"/>
              </a:solidFill>
              <a:latin typeface="Times New Roman" pitchFamily="18" charset="0"/>
              <a:cs typeface="Times New Roman" pitchFamily="18" charset="0"/>
            </a:endParaRPr>
          </a:p>
        </p:txBody>
      </p:sp>
      <p:sp>
        <p:nvSpPr>
          <p:cNvPr id="5" name="Rectangle 4"/>
          <p:cNvSpPr/>
          <p:nvPr/>
        </p:nvSpPr>
        <p:spPr>
          <a:xfrm>
            <a:off x="380999" y="792080"/>
            <a:ext cx="2302169" cy="523220"/>
          </a:xfrm>
          <a:prstGeom prst="rect">
            <a:avLst/>
          </a:prstGeom>
        </p:spPr>
        <p:txBody>
          <a:bodyPr wrap="none">
            <a:spAutoFit/>
          </a:bodyPr>
          <a:lstStyle/>
          <a:p>
            <a:pPr>
              <a:spcBef>
                <a:spcPct val="20000"/>
              </a:spcBef>
              <a:defRPr/>
            </a:pPr>
            <a:r>
              <a:rPr lang="en-US" sz="2800" b="1">
                <a:solidFill>
                  <a:srgbClr val="FF0000"/>
                </a:solidFill>
                <a:latin typeface="Times New Roman" panose="02020603050405020304" pitchFamily="18" charset="0"/>
                <a:cs typeface="Times New Roman" panose="02020603050405020304" pitchFamily="18" charset="0"/>
              </a:rPr>
              <a:t>4.</a:t>
            </a:r>
            <a:r>
              <a:rPr lang="vi-VN" sz="2800" b="1">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Thành tựu:</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a:spLocks noRot="1" noChangeArrowheads="1"/>
          </p:cNvSpPr>
          <p:nvPr/>
        </p:nvSpPr>
        <p:spPr bwMode="auto">
          <a:xfrm>
            <a:off x="245630" y="1447800"/>
            <a:ext cx="876675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indent="0">
              <a:spcBef>
                <a:spcPct val="20000"/>
              </a:spcBef>
              <a:defRPr/>
            </a:pPr>
            <a:r>
              <a:rPr lang="sv-SE" sz="2800">
                <a:solidFill>
                  <a:srgbClr val="0000CC"/>
                </a:solidFill>
                <a:latin typeface="Times New Roman" panose="02020603050405020304" pitchFamily="18" charset="0"/>
                <a:cs typeface="Times New Roman" panose="02020603050405020304" pitchFamily="18" charset="0"/>
              </a:rPr>
              <a:t>- </a:t>
            </a:r>
            <a:r>
              <a:rPr lang="en-US" sz="2800">
                <a:solidFill>
                  <a:srgbClr val="0000CC"/>
                </a:solidFill>
                <a:latin typeface="Times New Roman" panose="02020603050405020304" pitchFamily="18" charset="0"/>
                <a:cs typeface="Times New Roman" panose="02020603050405020304" pitchFamily="18" charset="0"/>
              </a:rPr>
              <a:t>6/1979 diễn ra cuộc bầu cử nghị viện châu Âu đầu tiên.</a:t>
            </a:r>
            <a:endParaRPr lang="sv-SE" sz="2800" i="1" dirty="0">
              <a:solidFill>
                <a:srgbClr val="0000CC"/>
              </a:solidFill>
              <a:latin typeface="Times New Roman" panose="02020603050405020304" pitchFamily="18" charset="0"/>
              <a:cs typeface="Times New Roman" panose="02020603050405020304" pitchFamily="18" charset="0"/>
            </a:endParaRPr>
          </a:p>
          <a:p>
            <a:pPr marL="0" indent="0">
              <a:spcBef>
                <a:spcPct val="20000"/>
              </a:spcBef>
              <a:defRPr/>
            </a:pPr>
            <a:r>
              <a:rPr lang="sv-SE" sz="2800">
                <a:solidFill>
                  <a:srgbClr val="0000CC"/>
                </a:solidFill>
                <a:latin typeface="Times New Roman" panose="02020603050405020304" pitchFamily="18" charset="0"/>
                <a:cs typeface="Times New Roman" panose="02020603050405020304" pitchFamily="18" charset="0"/>
              </a:rPr>
              <a:t>- Cuối thập kỉ 90, EU trở thành tổ chức liên kết chính trị, kinh tế lớn nhất hành tinh. Chiếm hơn ¼ GDP của thế giới.</a:t>
            </a:r>
            <a:endParaRPr lang="sv-SE" sz="2800" dirty="0">
              <a:solidFill>
                <a:srgbClr val="0000CC"/>
              </a:solidFill>
              <a:latin typeface="Times New Roman" panose="02020603050405020304" pitchFamily="18" charset="0"/>
              <a:cs typeface="Times New Roman" panose="02020603050405020304" pitchFamily="18" charset="0"/>
            </a:endParaRPr>
          </a:p>
          <a:p>
            <a:pPr marL="0" indent="0">
              <a:spcBef>
                <a:spcPct val="20000"/>
              </a:spcBef>
              <a:defRPr/>
            </a:pPr>
            <a:r>
              <a:rPr lang="sv-SE" sz="2800">
                <a:solidFill>
                  <a:srgbClr val="0000CC"/>
                </a:solidFill>
                <a:latin typeface="Times New Roman" panose="02020603050405020304" pitchFamily="18" charset="0"/>
                <a:cs typeface="Times New Roman" panose="02020603050405020304" pitchFamily="18" charset="0"/>
              </a:rPr>
              <a:t>- Ngày 1-1-1999 đồng tiền chung Châu Âu (EURO) được phát hành.</a:t>
            </a:r>
          </a:p>
          <a:p>
            <a:pPr marL="0" indent="0">
              <a:spcBef>
                <a:spcPct val="20000"/>
              </a:spcBef>
              <a:defRPr/>
            </a:pPr>
            <a:r>
              <a:rPr lang="en-US" sz="2800">
                <a:solidFill>
                  <a:srgbClr val="0000CC"/>
                </a:solidFill>
                <a:latin typeface="Times New Roman" pitchFamily="18" charset="0"/>
                <a:cs typeface="Times New Roman" pitchFamily="18" charset="0"/>
              </a:rPr>
              <a:t>- Năm 2002, đồng Euro chính thức được sử dụng ở nhiều nước EU.</a:t>
            </a:r>
          </a:p>
          <a:p>
            <a:pPr>
              <a:spcBef>
                <a:spcPct val="20000"/>
              </a:spcBef>
              <a:defRPr/>
            </a:pPr>
            <a:r>
              <a:rPr lang="sv-SE" sz="2800">
                <a:solidFill>
                  <a:srgbClr val="0000CC"/>
                </a:solidFill>
                <a:latin typeface="Times New Roman" panose="02020603050405020304" pitchFamily="18" charset="0"/>
                <a:cs typeface="Times New Roman" panose="02020603050405020304" pitchFamily="18" charset="0"/>
              </a:rPr>
              <a:t>- Tháng 10/1990 EU và Việt Nam chính thức đặt quan hệ ngoại giao </a:t>
            </a:r>
            <a:r>
              <a:rPr lang="sv-SE" sz="2800">
                <a:solidFill>
                  <a:srgbClr val="FF0000"/>
                </a:solidFill>
                <a:latin typeface="Times New Roman" panose="02020603050405020304" pitchFamily="18" charset="0"/>
                <a:cs typeface="Times New Roman" panose="02020603050405020304" pitchFamily="18" charset="0"/>
              </a:rPr>
              <a:t>=&gt; Mở ra thời kì phát triển trên cơ sở hợp tác toàn diện giữa hai bên</a:t>
            </a:r>
            <a:r>
              <a:rPr lang="sv-SE" sz="2800">
                <a:solidFill>
                  <a:srgbClr val="0000CC"/>
                </a:solidFill>
                <a:latin typeface="Times New Roman" panose="02020603050405020304" pitchFamily="18" charset="0"/>
                <a:cs typeface="Times New Roman" panose="02020603050405020304" pitchFamily="18" charset="0"/>
              </a:rPr>
              <a:t>.</a:t>
            </a:r>
            <a:endParaRPr lang="sv-SE" sz="2800" dirty="0">
              <a:solidFill>
                <a:srgbClr val="0000CC"/>
              </a:solidFill>
              <a:latin typeface="Times New Roman" panose="02020603050405020304" pitchFamily="18" charset="0"/>
              <a:cs typeface="Times New Roman" panose="02020603050405020304" pitchFamily="18" charset="0"/>
            </a:endParaRPr>
          </a:p>
          <a:p>
            <a:pPr marL="342900" indent="-342900">
              <a:spcBef>
                <a:spcPct val="20000"/>
              </a:spcBef>
              <a:buFontTx/>
              <a:buChar char="-"/>
              <a:defRPr/>
            </a:pPr>
            <a:endParaRPr lang="sv-SE" sz="2800" dirty="0">
              <a:solidFill>
                <a:srgbClr val="0000CC"/>
              </a:solidFill>
              <a:latin typeface="Times New Roman" panose="02020603050405020304" pitchFamily="18" charset="0"/>
              <a:cs typeface="Times New Roman" panose="02020603050405020304" pitchFamily="18" charset="0"/>
            </a:endParaRPr>
          </a:p>
          <a:p>
            <a:pPr marL="0" indent="0">
              <a:spcBef>
                <a:spcPct val="20000"/>
              </a:spcBef>
              <a:defRPr/>
            </a:pPr>
            <a:endParaRPr lang="sv-SE" sz="2800" dirty="0">
              <a:solidFill>
                <a:srgbClr val="0000CC"/>
              </a:solidFill>
              <a:latin typeface="Times New Roman" panose="02020603050405020304" pitchFamily="18" charset="0"/>
              <a:cs typeface="Times New Roman" panose="02020603050405020304" pitchFamily="18" charset="0"/>
            </a:endParaRPr>
          </a:p>
          <a:p>
            <a:pPr>
              <a:spcBef>
                <a:spcPct val="20000"/>
              </a:spcBef>
              <a:defRPr/>
            </a:pPr>
            <a:endParaRPr lang="vi-VN" sz="28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577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additive="base">
                                        <p:cTn id="3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calcmode="lin" valueType="num">
                                      <p:cBhvr additive="base">
                                        <p:cTn id="4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ương lai đồng Euro chuyển s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18" y="381000"/>
            <a:ext cx="7848600" cy="525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76600" y="5943599"/>
            <a:ext cx="2858137" cy="584775"/>
          </a:xfrm>
          <a:prstGeom prst="rect">
            <a:avLst/>
          </a:prstGeom>
        </p:spPr>
        <p:txBody>
          <a:bodyPr wrap="square">
            <a:spAutoFit/>
          </a:bodyPr>
          <a:lstStyle/>
          <a:p>
            <a:r>
              <a:rPr lang="en-US" sz="3200" b="1">
                <a:solidFill>
                  <a:srgbClr val="FF0000"/>
                </a:solidFill>
                <a:latin typeface="+mj-lt"/>
              </a:rPr>
              <a:t>Đ</a:t>
            </a:r>
            <a:r>
              <a:rPr lang="vi-VN" sz="3200" b="1">
                <a:solidFill>
                  <a:srgbClr val="FF0000"/>
                </a:solidFill>
                <a:latin typeface="+mj-lt"/>
              </a:rPr>
              <a:t>ồng </a:t>
            </a:r>
            <a:r>
              <a:rPr lang="en-US" sz="3200" b="1">
                <a:solidFill>
                  <a:srgbClr val="FF0000"/>
                </a:solidFill>
                <a:latin typeface="+mj-lt"/>
              </a:rPr>
              <a:t>E</a:t>
            </a:r>
            <a:r>
              <a:rPr lang="vi-VN" sz="3200" b="1">
                <a:solidFill>
                  <a:srgbClr val="FF0000"/>
                </a:solidFill>
                <a:latin typeface="+mj-lt"/>
              </a:rPr>
              <a:t>uro</a:t>
            </a:r>
            <a:endParaRPr lang="en-US" sz="3200" b="1">
              <a:solidFill>
                <a:srgbClr val="FF0000"/>
              </a:solidFill>
              <a:latin typeface="+mj-lt"/>
            </a:endParaRPr>
          </a:p>
        </p:txBody>
      </p:sp>
    </p:spTree>
    <p:extLst>
      <p:ext uri="{BB962C8B-B14F-4D97-AF65-F5344CB8AC3E}">
        <p14:creationId xmlns:p14="http://schemas.microsoft.com/office/powerpoint/2010/main" val="296596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tapchimattran.vn/zoom/665/uploaded/dodong/2020_10_09/article_1_me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4236"/>
            <a:ext cx="7848600"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5345945"/>
            <a:ext cx="8077200" cy="1200329"/>
          </a:xfrm>
          <a:prstGeom prst="rect">
            <a:avLst/>
          </a:prstGeom>
        </p:spPr>
        <p:txBody>
          <a:bodyPr wrap="square">
            <a:spAutoFit/>
          </a:bodyPr>
          <a:lstStyle/>
          <a:p>
            <a:r>
              <a:rPr lang="vi-VN" sz="2400" b="1" i="1">
                <a:solidFill>
                  <a:srgbClr val="FF0000"/>
                </a:solidFill>
                <a:latin typeface="+mj-lt"/>
              </a:rPr>
              <a:t>Ủy viên Bộ Chính trị, Thủ tướng Chính phủ Nguyễn Xuân Phúc và Chủ tịch Nghị viện châu Âu Antonio Tajani tại Thủ đô Brussels (Vương quốc Bỉ), ngày 18-10-2018</a:t>
            </a:r>
            <a:endParaRPr lang="en-US" sz="2400" b="1">
              <a:solidFill>
                <a:srgbClr val="FF0000"/>
              </a:solidFill>
              <a:latin typeface="+mj-lt"/>
            </a:endParaRPr>
          </a:p>
        </p:txBody>
      </p:sp>
    </p:spTree>
    <p:extLst>
      <p:ext uri="{BB962C8B-B14F-4D97-AF65-F5344CB8AC3E}">
        <p14:creationId xmlns:p14="http://schemas.microsoft.com/office/powerpoint/2010/main" val="32651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Việt Nam - Liên minh châu Âu 30 năm quan hệ đối tác bền chặt (28/11/1990 -  28/11/2020) | Báo Dân tộc và Phát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620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17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1215432"/>
            <a:ext cx="8991600" cy="207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15000"/>
              </a:lnSpc>
            </a:pPr>
            <a:r>
              <a:rPr lang="en-US" sz="2800" b="1">
                <a:solidFill>
                  <a:srgbClr val="FF0000"/>
                </a:solidFill>
                <a:latin typeface="Times New Roman" pitchFamily="18" charset="0"/>
                <a:cs typeface="Times New Roman" pitchFamily="18" charset="0"/>
              </a:rPr>
              <a:t>Câu 1</a:t>
            </a:r>
            <a:r>
              <a:rPr lang="en-US" sz="2800">
                <a:solidFill>
                  <a:srgbClr val="FF0000"/>
                </a:solidFill>
                <a:latin typeface="Times New Roman" pitchFamily="18" charset="0"/>
                <a:cs typeface="Times New Roman" pitchFamily="18" charset="0"/>
              </a:rPr>
              <a:t>. Từ 1945-1950, với sự viện trợ của Mĩ, nền kinh tế của các nước Tây Âu:</a:t>
            </a:r>
          </a:p>
          <a:p>
            <a:pPr algn="just">
              <a:lnSpc>
                <a:spcPct val="115000"/>
              </a:lnSpc>
            </a:pPr>
            <a:r>
              <a:rPr lang="en-US" sz="2800" b="1">
                <a:solidFill>
                  <a:srgbClr val="0000CC"/>
                </a:solidFill>
                <a:latin typeface="Times New Roman" pitchFamily="18" charset="0"/>
                <a:cs typeface="Times New Roman" pitchFamily="18" charset="0"/>
              </a:rPr>
              <a:t>A</a:t>
            </a:r>
            <a:r>
              <a:rPr lang="en-US" sz="2800">
                <a:solidFill>
                  <a:srgbClr val="0000CC"/>
                </a:solidFill>
                <a:latin typeface="Times New Roman" pitchFamily="18" charset="0"/>
                <a:cs typeface="Times New Roman" pitchFamily="18" charset="0"/>
              </a:rPr>
              <a:t>. phát triển nhanh chóng. 	  </a:t>
            </a:r>
            <a:r>
              <a:rPr lang="en-US" sz="2800" b="1">
                <a:solidFill>
                  <a:srgbClr val="0000CC"/>
                </a:solidFill>
                <a:latin typeface="Times New Roman" pitchFamily="18" charset="0"/>
                <a:cs typeface="Times New Roman" pitchFamily="18" charset="0"/>
              </a:rPr>
              <a:t>B. </a:t>
            </a:r>
            <a:r>
              <a:rPr lang="en-US" sz="2800">
                <a:solidFill>
                  <a:srgbClr val="0000CC"/>
                </a:solidFill>
                <a:latin typeface="Times New Roman" pitchFamily="18" charset="0"/>
                <a:cs typeface="Times New Roman" pitchFamily="18" charset="0"/>
              </a:rPr>
              <a:t>cơ bản có sự tăng trưởng.</a:t>
            </a:r>
          </a:p>
          <a:p>
            <a:pPr algn="just">
              <a:lnSpc>
                <a:spcPct val="115000"/>
              </a:lnSpc>
            </a:pPr>
            <a:r>
              <a:rPr lang="en-US" sz="2800" b="1">
                <a:solidFill>
                  <a:srgbClr val="0000CC"/>
                </a:solidFill>
                <a:latin typeface="Times New Roman" pitchFamily="18" charset="0"/>
                <a:cs typeface="Times New Roman" pitchFamily="18" charset="0"/>
              </a:rPr>
              <a:t>C</a:t>
            </a:r>
            <a:r>
              <a:rPr lang="en-US" sz="2800">
                <a:solidFill>
                  <a:srgbClr val="0000CC"/>
                </a:solidFill>
                <a:latin typeface="Times New Roman" pitchFamily="18" charset="0"/>
                <a:cs typeface="Times New Roman" pitchFamily="18" charset="0"/>
              </a:rPr>
              <a:t>. phát triển chậm chạp.		  </a:t>
            </a:r>
            <a:r>
              <a:rPr lang="en-US" sz="2800" b="1">
                <a:solidFill>
                  <a:srgbClr val="0000CC"/>
                </a:solidFill>
                <a:latin typeface="Times New Roman" pitchFamily="18" charset="0"/>
                <a:cs typeface="Times New Roman" pitchFamily="18" charset="0"/>
              </a:rPr>
              <a:t>D</a:t>
            </a:r>
            <a:r>
              <a:rPr lang="en-US" sz="2800">
                <a:solidFill>
                  <a:srgbClr val="0000CC"/>
                </a:solidFill>
                <a:latin typeface="Times New Roman" pitchFamily="18" charset="0"/>
                <a:cs typeface="Times New Roman" pitchFamily="18" charset="0"/>
              </a:rPr>
              <a:t>. cơ bản đươc phục hồi.</a:t>
            </a:r>
            <a:endParaRPr lang="en-US" sz="2800">
              <a:solidFill>
                <a:srgbClr val="0000CC"/>
              </a:solidFill>
              <a:latin typeface="Times New Roman" pitchFamily="18" charset="0"/>
              <a:ea typeface="Calibri" pitchFamily="34" charset="0"/>
              <a:cs typeface="Times New Roman" pitchFamily="18" charset="0"/>
            </a:endParaRPr>
          </a:p>
        </p:txBody>
      </p:sp>
      <p:sp>
        <p:nvSpPr>
          <p:cNvPr id="3" name="Rectangle 2"/>
          <p:cNvSpPr>
            <a:spLocks noChangeArrowheads="1"/>
          </p:cNvSpPr>
          <p:nvPr/>
        </p:nvSpPr>
        <p:spPr bwMode="auto">
          <a:xfrm>
            <a:off x="117764" y="3648872"/>
            <a:ext cx="9067800" cy="30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5000"/>
              </a:lnSpc>
            </a:pPr>
            <a:r>
              <a:rPr lang="en-US" sz="2800" b="1">
                <a:solidFill>
                  <a:srgbClr val="FF0000"/>
                </a:solidFill>
                <a:latin typeface="Times New Roman" pitchFamily="18" charset="0"/>
                <a:cs typeface="Times New Roman" pitchFamily="18" charset="0"/>
              </a:rPr>
              <a:t>Câu 2. </a:t>
            </a:r>
            <a:r>
              <a:rPr lang="en-US" sz="2800">
                <a:solidFill>
                  <a:srgbClr val="FF0000"/>
                </a:solidFill>
                <a:latin typeface="Times New Roman" pitchFamily="18" charset="0"/>
                <a:cs typeface="Times New Roman" pitchFamily="18" charset="0"/>
              </a:rPr>
              <a:t>Trong những năm 1950 - 1973 tình hình kinh tế các nước tư bản Tây Âu là</a:t>
            </a:r>
          </a:p>
          <a:p>
            <a:pPr>
              <a:lnSpc>
                <a:spcPct val="115000"/>
              </a:lnSpc>
            </a:pPr>
            <a:r>
              <a:rPr lang="en-US" sz="2800">
                <a:solidFill>
                  <a:srgbClr val="0000CC"/>
                </a:solidFill>
                <a:latin typeface="Times New Roman" pitchFamily="18" charset="0"/>
                <a:cs typeface="Times New Roman" pitchFamily="18" charset="0"/>
              </a:rPr>
              <a:t>A. Bị chiến tranh tàn phá nặng nề.	 	</a:t>
            </a:r>
          </a:p>
          <a:p>
            <a:pPr>
              <a:lnSpc>
                <a:spcPct val="115000"/>
              </a:lnSpc>
            </a:pPr>
            <a:r>
              <a:rPr lang="en-US" sz="2800">
                <a:solidFill>
                  <a:srgbClr val="0000CC"/>
                </a:solidFill>
                <a:latin typeface="Times New Roman" pitchFamily="18" charset="0"/>
                <a:cs typeface="Times New Roman" pitchFamily="18" charset="0"/>
              </a:rPr>
              <a:t>B. Kinh tế phát triển nhanh chóng.</a:t>
            </a:r>
          </a:p>
          <a:p>
            <a:pPr>
              <a:lnSpc>
                <a:spcPct val="115000"/>
              </a:lnSpc>
            </a:pPr>
            <a:r>
              <a:rPr lang="en-US" sz="2800">
                <a:solidFill>
                  <a:srgbClr val="0000CC"/>
                </a:solidFill>
                <a:latin typeface="Times New Roman" pitchFamily="18" charset="0"/>
                <a:cs typeface="Times New Roman" pitchFamily="18" charset="0"/>
              </a:rPr>
              <a:t>C. Kinh tế phát triển thần kỳ.		             </a:t>
            </a:r>
          </a:p>
          <a:p>
            <a:pPr>
              <a:lnSpc>
                <a:spcPct val="115000"/>
              </a:lnSpc>
            </a:pPr>
            <a:r>
              <a:rPr lang="en-US" sz="2800">
                <a:solidFill>
                  <a:srgbClr val="0000CC"/>
                </a:solidFill>
                <a:latin typeface="Times New Roman" pitchFamily="18" charset="0"/>
                <a:cs typeface="Times New Roman" pitchFamily="18" charset="0"/>
              </a:rPr>
              <a:t>D. Nền kinh tế được phục hồi.</a:t>
            </a:r>
            <a:endParaRPr lang="en-US" sz="2800">
              <a:solidFill>
                <a:srgbClr val="0000CC"/>
              </a:solidFill>
              <a:latin typeface="Times New Roman" pitchFamily="18" charset="0"/>
              <a:ea typeface="Calibri" pitchFamily="34" charset="0"/>
              <a:cs typeface="Times New Roman" pitchFamily="18" charset="0"/>
            </a:endParaRPr>
          </a:p>
        </p:txBody>
      </p:sp>
      <p:sp>
        <p:nvSpPr>
          <p:cNvPr id="4" name="Oval 3"/>
          <p:cNvSpPr/>
          <p:nvPr/>
        </p:nvSpPr>
        <p:spPr>
          <a:xfrm>
            <a:off x="4991100" y="2747635"/>
            <a:ext cx="381000" cy="5504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6982" y="5181599"/>
            <a:ext cx="436418" cy="5246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83168" y="326649"/>
            <a:ext cx="3940887" cy="584775"/>
          </a:xfrm>
          <a:prstGeom prst="rect">
            <a:avLst/>
          </a:prstGeom>
        </p:spPr>
        <p:txBody>
          <a:bodyPr wrap="none">
            <a:spAutoFit/>
          </a:bodyPr>
          <a:lstStyle/>
          <a:p>
            <a:pPr>
              <a:spcBef>
                <a:spcPct val="20000"/>
              </a:spcBef>
              <a:defRPr/>
            </a:pPr>
            <a:r>
              <a:rPr lang="en-US" sz="3200" b="1">
                <a:solidFill>
                  <a:srgbClr val="FF0000"/>
                </a:solidFill>
                <a:latin typeface="Times New Roman" panose="02020603050405020304" pitchFamily="18" charset="0"/>
                <a:cs typeface="Times New Roman" panose="02020603050405020304" pitchFamily="18" charset="0"/>
              </a:rPr>
              <a:t> BÀI TẬP CỦNG CỐ</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32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782" y="152400"/>
            <a:ext cx="8970818" cy="30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5000"/>
              </a:lnSpc>
            </a:pPr>
            <a:r>
              <a:rPr lang="it-IT" sz="2800" b="1">
                <a:solidFill>
                  <a:srgbClr val="FF0000"/>
                </a:solidFill>
                <a:latin typeface="Times New Roman" pitchFamily="18" charset="0"/>
                <a:cs typeface="Times New Roman" pitchFamily="18" charset="0"/>
              </a:rPr>
              <a:t>Câu 3. </a:t>
            </a:r>
            <a:r>
              <a:rPr lang="it-IT" sz="2800">
                <a:solidFill>
                  <a:srgbClr val="FF0000"/>
                </a:solidFill>
                <a:latin typeface="Times New Roman" pitchFamily="18" charset="0"/>
                <a:cs typeface="Times New Roman" pitchFamily="18" charset="0"/>
              </a:rPr>
              <a:t>Từ 1973 đến 1991 kinh tế Tây Âu lâm vào khủng hoảng, suy thoái do</a:t>
            </a:r>
            <a:endParaRPr lang="en-US" sz="2800">
              <a:solidFill>
                <a:srgbClr val="FF0000"/>
              </a:solidFill>
              <a:latin typeface="Times New Roman" pitchFamily="18" charset="0"/>
              <a:cs typeface="Times New Roman" pitchFamily="18" charset="0"/>
            </a:endParaRPr>
          </a:p>
          <a:p>
            <a:pPr>
              <a:lnSpc>
                <a:spcPct val="115000"/>
              </a:lnSpc>
            </a:pPr>
            <a:r>
              <a:rPr lang="it-IT" sz="2800" b="1">
                <a:solidFill>
                  <a:srgbClr val="0000CC"/>
                </a:solidFill>
                <a:latin typeface="Times New Roman" pitchFamily="18" charset="0"/>
                <a:cs typeface="Times New Roman" pitchFamily="18" charset="0"/>
              </a:rPr>
              <a:t>A</a:t>
            </a:r>
            <a:r>
              <a:rPr lang="it-IT" sz="2800">
                <a:solidFill>
                  <a:srgbClr val="0000CC"/>
                </a:solidFill>
                <a:latin typeface="Times New Roman" pitchFamily="18" charset="0"/>
                <a:cs typeface="Times New Roman" pitchFamily="18" charset="0"/>
              </a:rPr>
              <a:t>. Mĩ ngưng viện trợ kinh tế cho các nước Tây Âu.</a:t>
            </a:r>
            <a:endParaRPr lang="en-US" sz="2800">
              <a:solidFill>
                <a:srgbClr val="0000CC"/>
              </a:solidFill>
              <a:latin typeface="Times New Roman" pitchFamily="18" charset="0"/>
              <a:cs typeface="Times New Roman" pitchFamily="18" charset="0"/>
            </a:endParaRPr>
          </a:p>
          <a:p>
            <a:pPr>
              <a:lnSpc>
                <a:spcPct val="115000"/>
              </a:lnSpc>
            </a:pPr>
            <a:r>
              <a:rPr lang="it-IT" sz="2800" b="1">
                <a:solidFill>
                  <a:srgbClr val="0000CC"/>
                </a:solidFill>
                <a:latin typeface="Times New Roman" pitchFamily="18" charset="0"/>
                <a:cs typeface="Times New Roman" pitchFamily="18" charset="0"/>
              </a:rPr>
              <a:t>B.</a:t>
            </a:r>
            <a:r>
              <a:rPr lang="it-IT" sz="2800">
                <a:solidFill>
                  <a:srgbClr val="0000CC"/>
                </a:solidFill>
                <a:latin typeface="Times New Roman" pitchFamily="18" charset="0"/>
                <a:cs typeface="Times New Roman" pitchFamily="18" charset="0"/>
              </a:rPr>
              <a:t> hệ thống thuộc địa trên thế giới bị tan rã.</a:t>
            </a:r>
            <a:endParaRPr lang="en-US" sz="2800">
              <a:solidFill>
                <a:srgbClr val="0000CC"/>
              </a:solidFill>
              <a:latin typeface="Times New Roman" pitchFamily="18" charset="0"/>
              <a:cs typeface="Times New Roman" pitchFamily="18" charset="0"/>
            </a:endParaRPr>
          </a:p>
          <a:p>
            <a:pPr>
              <a:lnSpc>
                <a:spcPct val="115000"/>
              </a:lnSpc>
            </a:pPr>
            <a:r>
              <a:rPr lang="it-IT" sz="2800" b="1">
                <a:solidFill>
                  <a:srgbClr val="0000CC"/>
                </a:solidFill>
                <a:latin typeface="Times New Roman" pitchFamily="18" charset="0"/>
                <a:cs typeface="Times New Roman" pitchFamily="18" charset="0"/>
              </a:rPr>
              <a:t>C.</a:t>
            </a:r>
            <a:r>
              <a:rPr lang="it-IT" sz="2800">
                <a:solidFill>
                  <a:srgbClr val="0000CC"/>
                </a:solidFill>
                <a:latin typeface="Times New Roman" pitchFamily="18" charset="0"/>
                <a:cs typeface="Times New Roman" pitchFamily="18" charset="0"/>
              </a:rPr>
              <a:t> tác động của cuộc khủng hoảng năng lượng thế giới.</a:t>
            </a:r>
            <a:endParaRPr lang="en-US" sz="2800">
              <a:solidFill>
                <a:srgbClr val="0000CC"/>
              </a:solidFill>
              <a:latin typeface="Times New Roman" pitchFamily="18" charset="0"/>
              <a:cs typeface="Times New Roman" pitchFamily="18" charset="0"/>
            </a:endParaRPr>
          </a:p>
          <a:p>
            <a:pPr>
              <a:lnSpc>
                <a:spcPct val="115000"/>
              </a:lnSpc>
            </a:pPr>
            <a:r>
              <a:rPr lang="it-IT" sz="2800" b="1">
                <a:solidFill>
                  <a:srgbClr val="0000CC"/>
                </a:solidFill>
                <a:latin typeface="Times New Roman" pitchFamily="18" charset="0"/>
                <a:cs typeface="Times New Roman" pitchFamily="18" charset="0"/>
              </a:rPr>
              <a:t>D.</a:t>
            </a:r>
            <a:r>
              <a:rPr lang="it-IT" sz="2800">
                <a:solidFill>
                  <a:srgbClr val="0000CC"/>
                </a:solidFill>
                <a:latin typeface="Times New Roman" pitchFamily="18" charset="0"/>
                <a:cs typeface="Times New Roman" pitchFamily="18" charset="0"/>
              </a:rPr>
              <a:t> chịu sự cạnh tranh gay gắt của Mĩ và Nhật Bản.</a:t>
            </a:r>
            <a:endParaRPr lang="en-US" sz="2800">
              <a:solidFill>
                <a:srgbClr val="0000CC"/>
              </a:solidFill>
              <a:latin typeface="Times New Roman" pitchFamily="18" charset="0"/>
              <a:ea typeface="Calibri" pitchFamily="34" charset="0"/>
              <a:cs typeface="Times New Roman" pitchFamily="18" charset="0"/>
            </a:endParaRPr>
          </a:p>
        </p:txBody>
      </p:sp>
      <p:sp>
        <p:nvSpPr>
          <p:cNvPr id="3" name="Oval 2"/>
          <p:cNvSpPr/>
          <p:nvPr/>
        </p:nvSpPr>
        <p:spPr>
          <a:xfrm>
            <a:off x="20782" y="2209800"/>
            <a:ext cx="512618"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20782" y="3733800"/>
            <a:ext cx="9166225"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en-US" sz="2800" b="1">
                <a:solidFill>
                  <a:srgbClr val="FF0000"/>
                </a:solidFill>
                <a:latin typeface="Times New Roman" pitchFamily="18" charset="0"/>
                <a:cs typeface="Times New Roman" pitchFamily="18" charset="0"/>
              </a:rPr>
              <a:t>Câu 4. </a:t>
            </a:r>
            <a:r>
              <a:rPr lang="en-US" sz="2800">
                <a:solidFill>
                  <a:srgbClr val="FF0000"/>
                </a:solidFill>
                <a:latin typeface="Times New Roman" pitchFamily="18" charset="0"/>
                <a:cs typeface="Times New Roman" pitchFamily="18" charset="0"/>
              </a:rPr>
              <a:t>Đến cuối thập kỉ 90, EU đã trở thành tổ chức:</a:t>
            </a:r>
          </a:p>
          <a:p>
            <a:pPr algn="just">
              <a:lnSpc>
                <a:spcPct val="115000"/>
              </a:lnSpc>
            </a:pPr>
            <a:r>
              <a:rPr lang="en-US" sz="2800" b="1">
                <a:solidFill>
                  <a:srgbClr val="0000CC"/>
                </a:solidFill>
                <a:latin typeface="Times New Roman" pitchFamily="18" charset="0"/>
                <a:cs typeface="Times New Roman" pitchFamily="18" charset="0"/>
              </a:rPr>
              <a:t>A</a:t>
            </a:r>
            <a:r>
              <a:rPr lang="en-US" sz="2800">
                <a:solidFill>
                  <a:srgbClr val="0000CC"/>
                </a:solidFill>
                <a:latin typeface="Times New Roman" pitchFamily="18" charset="0"/>
                <a:cs typeface="Times New Roman" pitchFamily="18" charset="0"/>
              </a:rPr>
              <a:t>. liên kết kinh tế - chính trị lớn nhất hành tinh.		</a:t>
            </a:r>
          </a:p>
          <a:p>
            <a:pPr algn="just">
              <a:lnSpc>
                <a:spcPct val="115000"/>
              </a:lnSpc>
            </a:pPr>
            <a:r>
              <a:rPr lang="en-US" sz="2800" b="1">
                <a:solidFill>
                  <a:srgbClr val="0000CC"/>
                </a:solidFill>
                <a:latin typeface="Times New Roman" pitchFamily="18" charset="0"/>
                <a:cs typeface="Times New Roman" pitchFamily="18" charset="0"/>
              </a:rPr>
              <a:t>B.</a:t>
            </a:r>
            <a:r>
              <a:rPr lang="en-US" sz="2800">
                <a:solidFill>
                  <a:srgbClr val="0000CC"/>
                </a:solidFill>
                <a:latin typeface="Times New Roman" pitchFamily="18" charset="0"/>
                <a:cs typeface="Times New Roman" pitchFamily="18" charset="0"/>
              </a:rPr>
              <a:t> liên kết chính trị - quân sự lớn nhất thế giới.</a:t>
            </a:r>
          </a:p>
          <a:p>
            <a:pPr algn="just">
              <a:lnSpc>
                <a:spcPct val="115000"/>
              </a:lnSpc>
            </a:pPr>
            <a:r>
              <a:rPr lang="en-US" sz="2800" b="1">
                <a:solidFill>
                  <a:srgbClr val="0000CC"/>
                </a:solidFill>
                <a:latin typeface="Times New Roman" pitchFamily="18" charset="0"/>
                <a:cs typeface="Times New Roman" pitchFamily="18" charset="0"/>
              </a:rPr>
              <a:t>C.</a:t>
            </a:r>
            <a:r>
              <a:rPr lang="en-US" sz="2800">
                <a:solidFill>
                  <a:srgbClr val="0000CC"/>
                </a:solidFill>
                <a:latin typeface="Times New Roman" pitchFamily="18" charset="0"/>
                <a:cs typeface="Times New Roman" pitchFamily="18" charset="0"/>
              </a:rPr>
              <a:t> hợp tác kinh tế lớn nhất thế giới.</a:t>
            </a:r>
          </a:p>
          <a:p>
            <a:pPr algn="just">
              <a:lnSpc>
                <a:spcPct val="115000"/>
              </a:lnSpc>
            </a:pPr>
            <a:r>
              <a:rPr lang="en-US" sz="2800" b="1">
                <a:solidFill>
                  <a:srgbClr val="0000CC"/>
                </a:solidFill>
                <a:latin typeface="Times New Roman" pitchFamily="18" charset="0"/>
                <a:cs typeface="Times New Roman" pitchFamily="18" charset="0"/>
              </a:rPr>
              <a:t>D.</a:t>
            </a:r>
            <a:r>
              <a:rPr lang="en-US" sz="2800">
                <a:solidFill>
                  <a:srgbClr val="0000CC"/>
                </a:solidFill>
                <a:latin typeface="Times New Roman" pitchFamily="18" charset="0"/>
                <a:cs typeface="Times New Roman" pitchFamily="18" charset="0"/>
              </a:rPr>
              <a:t> liên minh quân sự lớn nhất thế giới.</a:t>
            </a:r>
            <a:endParaRPr lang="en-US" sz="2800">
              <a:solidFill>
                <a:srgbClr val="0000CC"/>
              </a:solidFill>
              <a:latin typeface="Times New Roman" pitchFamily="18" charset="0"/>
              <a:ea typeface="Calibri" pitchFamily="34" charset="0"/>
              <a:cs typeface="Times New Roman" pitchFamily="18" charset="0"/>
            </a:endParaRPr>
          </a:p>
        </p:txBody>
      </p:sp>
      <p:sp>
        <p:nvSpPr>
          <p:cNvPr id="5" name="Oval 4"/>
          <p:cNvSpPr/>
          <p:nvPr/>
        </p:nvSpPr>
        <p:spPr>
          <a:xfrm>
            <a:off x="20782" y="4267200"/>
            <a:ext cx="512618"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53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8915400" cy="2677656"/>
          </a:xfrm>
          <a:prstGeom prst="rect">
            <a:avLst/>
          </a:prstGeom>
        </p:spPr>
        <p:txBody>
          <a:bodyPr wrap="square">
            <a:spAutoFit/>
          </a:bodyPr>
          <a:lstStyle/>
          <a:p>
            <a:r>
              <a:rPr lang="en-US" sz="2700">
                <a:solidFill>
                  <a:srgbClr val="FF0000"/>
                </a:solidFill>
                <a:latin typeface="Times New Roman" pitchFamily="18" charset="0"/>
                <a:cs typeface="Times New Roman" pitchFamily="18" charset="0"/>
              </a:rPr>
              <a:t>Câu 5. Trong những năm 1945-1950, nguyên nhân chủ yếu nào dẫn đến sự phục hồi nền kinh tế Tây Âu?</a:t>
            </a:r>
          </a:p>
          <a:p>
            <a:r>
              <a:rPr lang="en-US" sz="2700">
                <a:solidFill>
                  <a:srgbClr val="0000CC"/>
                </a:solidFill>
                <a:latin typeface="Times New Roman" pitchFamily="18" charset="0"/>
                <a:cs typeface="Times New Roman" pitchFamily="18" charset="0"/>
              </a:rPr>
              <a:t>A. Do sự nổ lực của các nước.</a:t>
            </a:r>
          </a:p>
          <a:p>
            <a:r>
              <a:rPr lang="en-US" sz="2700">
                <a:solidFill>
                  <a:srgbClr val="0000CC"/>
                </a:solidFill>
                <a:latin typeface="Times New Roman" pitchFamily="18" charset="0"/>
                <a:cs typeface="Times New Roman" pitchFamily="18" charset="0"/>
              </a:rPr>
              <a:t>B. Nhờ hợp tác giữa các nước.</a:t>
            </a:r>
          </a:p>
          <a:p>
            <a:r>
              <a:rPr lang="en-US" sz="2700">
                <a:solidFill>
                  <a:srgbClr val="0000CC"/>
                </a:solidFill>
                <a:latin typeface="Times New Roman" pitchFamily="18" charset="0"/>
                <a:cs typeface="Times New Roman" pitchFamily="18" charset="0"/>
              </a:rPr>
              <a:t>C. Nhờ kế hoạch Mácsan của Mĩ.</a:t>
            </a:r>
          </a:p>
          <a:p>
            <a:r>
              <a:rPr lang="en-US" sz="2700">
                <a:solidFill>
                  <a:srgbClr val="0000CC"/>
                </a:solidFill>
                <a:latin typeface="Times New Roman" pitchFamily="18" charset="0"/>
                <a:cs typeface="Times New Roman" pitchFamily="18" charset="0"/>
              </a:rPr>
              <a:t>D. Nhờ áp dụng khoa học – kĩ thuật.</a:t>
            </a:r>
          </a:p>
        </p:txBody>
      </p:sp>
      <p:sp>
        <p:nvSpPr>
          <p:cNvPr id="5" name="Rectangle 4"/>
          <p:cNvSpPr/>
          <p:nvPr/>
        </p:nvSpPr>
        <p:spPr>
          <a:xfrm>
            <a:off x="69272" y="2915391"/>
            <a:ext cx="8922327" cy="3831818"/>
          </a:xfrm>
          <a:prstGeom prst="rect">
            <a:avLst/>
          </a:prstGeom>
        </p:spPr>
        <p:txBody>
          <a:bodyPr wrap="square">
            <a:spAutoFit/>
          </a:bodyPr>
          <a:lstStyle/>
          <a:p>
            <a:r>
              <a:rPr lang="en-US" sz="2700">
                <a:solidFill>
                  <a:srgbClr val="FF0000"/>
                </a:solidFill>
                <a:latin typeface="Times New Roman" pitchFamily="18" charset="0"/>
                <a:cs typeface="Times New Roman" pitchFamily="18" charset="0"/>
              </a:rPr>
              <a:t>Câu 6. Sau chiến tranh thế giới thứ hai, nguyên nhân chủ yếu nào dẫn đến nền kinh tế các nước Tây Âu phát triển nhanh chóng?</a:t>
            </a:r>
          </a:p>
          <a:p>
            <a:r>
              <a:rPr lang="en-US" sz="2700">
                <a:solidFill>
                  <a:srgbClr val="0000CC"/>
                </a:solidFill>
                <a:latin typeface="Times New Roman" pitchFamily="18" charset="0"/>
                <a:cs typeface="Times New Roman" pitchFamily="18" charset="0"/>
              </a:rPr>
              <a:t>A. Yếu tố con người được coi là quyết định hàng đầu.</a:t>
            </a:r>
          </a:p>
          <a:p>
            <a:r>
              <a:rPr lang="en-US" sz="2700">
                <a:solidFill>
                  <a:srgbClr val="0000CC"/>
                </a:solidFill>
                <a:latin typeface="Times New Roman" pitchFamily="18" charset="0"/>
                <a:cs typeface="Times New Roman" pitchFamily="18" charset="0"/>
              </a:rPr>
              <a:t>B. Lãnh thổ rộng lớn, tài nguyên thiên nhiên phong phú.</a:t>
            </a:r>
          </a:p>
          <a:p>
            <a:r>
              <a:rPr lang="en-US" sz="2700">
                <a:solidFill>
                  <a:srgbClr val="0000CC"/>
                </a:solidFill>
                <a:latin typeface="Times New Roman" pitchFamily="18" charset="0"/>
                <a:cs typeface="Times New Roman" pitchFamily="18" charset="0"/>
              </a:rPr>
              <a:t>C. Áp dụng những thành tựu của cách mạng khoa học – kĩ thuật.</a:t>
            </a:r>
          </a:p>
          <a:p>
            <a:r>
              <a:rPr lang="en-US" sz="2700">
                <a:solidFill>
                  <a:srgbClr val="0000CC"/>
                </a:solidFill>
                <a:latin typeface="Times New Roman" pitchFamily="18" charset="0"/>
                <a:cs typeface="Times New Roman" pitchFamily="18" charset="0"/>
              </a:rPr>
              <a:t>D. Các tổ hợp công nghiệp – quân sự, các công ty có sức cạnh trạnh lớn.</a:t>
            </a:r>
          </a:p>
        </p:txBody>
      </p:sp>
      <p:sp>
        <p:nvSpPr>
          <p:cNvPr id="6" name="Oval 5"/>
          <p:cNvSpPr/>
          <p:nvPr/>
        </p:nvSpPr>
        <p:spPr>
          <a:xfrm>
            <a:off x="69272" y="1905000"/>
            <a:ext cx="464128"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491" y="5029200"/>
            <a:ext cx="4572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22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18" y="48491"/>
            <a:ext cx="8936182" cy="3108543"/>
          </a:xfrm>
          <a:prstGeom prst="rect">
            <a:avLst/>
          </a:prstGeom>
        </p:spPr>
        <p:txBody>
          <a:bodyPr wrap="square">
            <a:spAutoFit/>
          </a:bodyPr>
          <a:lstStyle/>
          <a:p>
            <a:r>
              <a:rPr lang="en-US" sz="2800">
                <a:solidFill>
                  <a:srgbClr val="FF0000"/>
                </a:solidFill>
                <a:latin typeface="Times New Roman" pitchFamily="18" charset="0"/>
                <a:cs typeface="Times New Roman" pitchFamily="18" charset="0"/>
              </a:rPr>
              <a:t>Câu 7. Từ những năm 50 của thế kỉ XX, các nước Tây Âu đã thực hiện một trong những chính sách đối ngoại tiêu biểu nào?</a:t>
            </a:r>
          </a:p>
          <a:p>
            <a:r>
              <a:rPr lang="en-US" sz="2800">
                <a:solidFill>
                  <a:srgbClr val="0000CC"/>
                </a:solidFill>
                <a:latin typeface="Times New Roman" pitchFamily="18" charset="0"/>
                <a:cs typeface="Times New Roman" pitchFamily="18" charset="0"/>
              </a:rPr>
              <a:t>A. Hợp tác song phương.</a:t>
            </a:r>
          </a:p>
          <a:p>
            <a:r>
              <a:rPr lang="en-US" sz="2800">
                <a:solidFill>
                  <a:srgbClr val="0000CC"/>
                </a:solidFill>
                <a:latin typeface="Times New Roman" pitchFamily="18" charset="0"/>
                <a:cs typeface="Times New Roman" pitchFamily="18" charset="0"/>
              </a:rPr>
              <a:t>B. Liên minh chặt chẽ với Mĩ.</a:t>
            </a:r>
          </a:p>
          <a:p>
            <a:r>
              <a:rPr lang="en-US" sz="2800">
                <a:solidFill>
                  <a:srgbClr val="0000CC"/>
                </a:solidFill>
                <a:latin typeface="Times New Roman" pitchFamily="18" charset="0"/>
                <a:cs typeface="Times New Roman" pitchFamily="18" charset="0"/>
              </a:rPr>
              <a:t>C. Đa phương hoá, đa dạng hoá.</a:t>
            </a:r>
          </a:p>
          <a:p>
            <a:r>
              <a:rPr lang="en-US" sz="2800">
                <a:solidFill>
                  <a:srgbClr val="0000CC"/>
                </a:solidFill>
                <a:latin typeface="Times New Roman" pitchFamily="18" charset="0"/>
                <a:cs typeface="Times New Roman" pitchFamily="18" charset="0"/>
              </a:rPr>
              <a:t>D. Mở rộng ảnh hưởng sang châu Á.</a:t>
            </a:r>
          </a:p>
        </p:txBody>
      </p:sp>
      <p:sp>
        <p:nvSpPr>
          <p:cNvPr id="5" name="Oval 4"/>
          <p:cNvSpPr/>
          <p:nvPr/>
        </p:nvSpPr>
        <p:spPr>
          <a:xfrm>
            <a:off x="207818" y="2286000"/>
            <a:ext cx="477982"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a:spLocks noChangeArrowheads="1"/>
          </p:cNvSpPr>
          <p:nvPr/>
        </p:nvSpPr>
        <p:spPr bwMode="auto">
          <a:xfrm>
            <a:off x="64943" y="3429000"/>
            <a:ext cx="9124950" cy="30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5000"/>
              </a:lnSpc>
            </a:pPr>
            <a:r>
              <a:rPr lang="de-DE" sz="2800" b="1">
                <a:solidFill>
                  <a:srgbClr val="FF0000"/>
                </a:solidFill>
                <a:latin typeface="Times New Roman" pitchFamily="18" charset="0"/>
                <a:cs typeface="Times New Roman" pitchFamily="18" charset="0"/>
              </a:rPr>
              <a:t>Câu 8. </a:t>
            </a:r>
            <a:r>
              <a:rPr lang="de-DE" sz="2800">
                <a:solidFill>
                  <a:srgbClr val="FF0000"/>
                </a:solidFill>
                <a:latin typeface="Times New Roman" pitchFamily="18" charset="0"/>
                <a:cs typeface="Times New Roman" pitchFamily="18" charset="0"/>
              </a:rPr>
              <a:t>Các nước nào tham gia sáng lập Liên minh châu Âu (EU)?</a:t>
            </a:r>
            <a:endParaRPr lang="en-US" sz="2800">
              <a:solidFill>
                <a:srgbClr val="FF0000"/>
              </a:solidFill>
              <a:latin typeface="Times New Roman" pitchFamily="18" charset="0"/>
              <a:cs typeface="Times New Roman" pitchFamily="18" charset="0"/>
            </a:endParaRPr>
          </a:p>
          <a:p>
            <a:pPr>
              <a:lnSpc>
                <a:spcPct val="115000"/>
              </a:lnSpc>
            </a:pPr>
            <a:r>
              <a:rPr lang="de-DE" sz="2800" b="1">
                <a:solidFill>
                  <a:srgbClr val="0000CC"/>
                </a:solidFill>
                <a:latin typeface="Times New Roman" pitchFamily="18" charset="0"/>
                <a:cs typeface="Times New Roman" pitchFamily="18" charset="0"/>
              </a:rPr>
              <a:t>A</a:t>
            </a:r>
            <a:r>
              <a:rPr lang="de-DE" sz="2800">
                <a:solidFill>
                  <a:srgbClr val="0000CC"/>
                </a:solidFill>
                <a:latin typeface="Times New Roman" pitchFamily="18" charset="0"/>
                <a:cs typeface="Times New Roman" pitchFamily="18" charset="0"/>
              </a:rPr>
              <a:t>. Pháp, CHLB Đức, Bỉ, Italia, Hà Lan, Lúc-xăm-bua.</a:t>
            </a:r>
            <a:endParaRPr lang="en-US" sz="2800">
              <a:solidFill>
                <a:srgbClr val="0000CC"/>
              </a:solidFill>
              <a:latin typeface="Times New Roman" pitchFamily="18" charset="0"/>
              <a:cs typeface="Times New Roman" pitchFamily="18" charset="0"/>
            </a:endParaRPr>
          </a:p>
          <a:p>
            <a:pPr>
              <a:lnSpc>
                <a:spcPct val="115000"/>
              </a:lnSpc>
            </a:pPr>
            <a:r>
              <a:rPr lang="de-DE" sz="2800" b="1">
                <a:solidFill>
                  <a:srgbClr val="0000CC"/>
                </a:solidFill>
                <a:latin typeface="Times New Roman" pitchFamily="18" charset="0"/>
                <a:cs typeface="Times New Roman" pitchFamily="18" charset="0"/>
              </a:rPr>
              <a:t>B.</a:t>
            </a:r>
            <a:r>
              <a:rPr lang="de-DE" sz="2800">
                <a:solidFill>
                  <a:srgbClr val="0000CC"/>
                </a:solidFill>
                <a:latin typeface="Times New Roman" pitchFamily="18" charset="0"/>
                <a:cs typeface="Times New Roman" pitchFamily="18" charset="0"/>
              </a:rPr>
              <a:t> Pháp, CHLB Đức, Bỉ, Italia, Hà Lan, Anh.</a:t>
            </a:r>
            <a:endParaRPr lang="en-US" sz="2800">
              <a:solidFill>
                <a:srgbClr val="0000CC"/>
              </a:solidFill>
              <a:latin typeface="Times New Roman" pitchFamily="18" charset="0"/>
              <a:cs typeface="Times New Roman" pitchFamily="18" charset="0"/>
            </a:endParaRPr>
          </a:p>
          <a:p>
            <a:pPr>
              <a:lnSpc>
                <a:spcPct val="115000"/>
              </a:lnSpc>
            </a:pPr>
            <a:r>
              <a:rPr lang="de-DE" sz="2800" b="1">
                <a:solidFill>
                  <a:srgbClr val="0000CC"/>
                </a:solidFill>
                <a:latin typeface="Times New Roman" pitchFamily="18" charset="0"/>
                <a:cs typeface="Times New Roman" pitchFamily="18" charset="0"/>
              </a:rPr>
              <a:t>C.</a:t>
            </a:r>
            <a:r>
              <a:rPr lang="de-DE" sz="2800">
                <a:solidFill>
                  <a:srgbClr val="0000CC"/>
                </a:solidFill>
                <a:latin typeface="Times New Roman" pitchFamily="18" charset="0"/>
                <a:cs typeface="Times New Roman" pitchFamily="18" charset="0"/>
              </a:rPr>
              <a:t> Pháp, CHLB Đức, Bỉ, Italia, Ba Lan, Anh.</a:t>
            </a:r>
            <a:endParaRPr lang="en-US" sz="2800">
              <a:solidFill>
                <a:srgbClr val="0000CC"/>
              </a:solidFill>
              <a:latin typeface="Times New Roman" pitchFamily="18" charset="0"/>
              <a:cs typeface="Times New Roman" pitchFamily="18" charset="0"/>
            </a:endParaRPr>
          </a:p>
          <a:p>
            <a:pPr>
              <a:lnSpc>
                <a:spcPct val="115000"/>
              </a:lnSpc>
            </a:pPr>
            <a:r>
              <a:rPr lang="de-DE" sz="2800" b="1">
                <a:solidFill>
                  <a:srgbClr val="0000CC"/>
                </a:solidFill>
                <a:latin typeface="Times New Roman" pitchFamily="18" charset="0"/>
                <a:cs typeface="Times New Roman" pitchFamily="18" charset="0"/>
              </a:rPr>
              <a:t>D.</a:t>
            </a:r>
            <a:r>
              <a:rPr lang="de-DE" sz="2800">
                <a:solidFill>
                  <a:srgbClr val="0000CC"/>
                </a:solidFill>
                <a:latin typeface="Times New Roman" pitchFamily="18" charset="0"/>
                <a:cs typeface="Times New Roman" pitchFamily="18" charset="0"/>
              </a:rPr>
              <a:t> Pháp, CHLB Đức, Bỉ, Italia, Ba Lan, Lúc-xăm-bua.</a:t>
            </a:r>
            <a:endParaRPr lang="en-US" sz="2800">
              <a:solidFill>
                <a:srgbClr val="0000CC"/>
              </a:solidFill>
              <a:latin typeface="Times New Roman" pitchFamily="18" charset="0"/>
              <a:ea typeface="Calibri" pitchFamily="34" charset="0"/>
              <a:cs typeface="Times New Roman" pitchFamily="18" charset="0"/>
            </a:endParaRPr>
          </a:p>
        </p:txBody>
      </p:sp>
      <p:sp>
        <p:nvSpPr>
          <p:cNvPr id="7" name="Oval 6"/>
          <p:cNvSpPr/>
          <p:nvPr/>
        </p:nvSpPr>
        <p:spPr>
          <a:xfrm>
            <a:off x="64943" y="4495800"/>
            <a:ext cx="381866" cy="4659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84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152400"/>
            <a:ext cx="8686800" cy="715963"/>
          </a:xfrm>
          <a:prstGeom prst="rect">
            <a:avLst/>
          </a:prstGeom>
          <a:ln>
            <a:solidFill>
              <a:srgbClr val="66FF66"/>
            </a:solidFill>
          </a:ln>
        </p:spPr>
        <p:txBody>
          <a:bodyPr anchor="ctr">
            <a:normAutofit/>
          </a:bodyPr>
          <a:lstStyle/>
          <a:p>
            <a:pPr algn="ctr" fontAlgn="auto">
              <a:spcAft>
                <a:spcPts val="0"/>
              </a:spcAft>
              <a:defRPr/>
            </a:pPr>
            <a:r>
              <a:rPr lang="en-US" sz="2800" b="1">
                <a:solidFill>
                  <a:srgbClr val="FF0000"/>
                </a:solidFill>
                <a:latin typeface="Times New Roman" pitchFamily="18" charset="0"/>
                <a:ea typeface="+mj-ea"/>
                <a:cs typeface="+mj-cs"/>
              </a:rPr>
              <a:t> NỘI DUNG BÀI HỌC</a:t>
            </a:r>
            <a:endParaRPr lang="en-US" sz="2800" b="1" dirty="0">
              <a:solidFill>
                <a:srgbClr val="FF0066"/>
              </a:solidFill>
              <a:latin typeface="Times New Roman" pitchFamily="18" charset="0"/>
              <a:ea typeface="+mj-ea"/>
              <a:cs typeface="Times New Roman" pitchFamily="18" charset="0"/>
            </a:endParaRPr>
          </a:p>
        </p:txBody>
      </p:sp>
      <p:sp>
        <p:nvSpPr>
          <p:cNvPr id="5" name="Rectangle 4"/>
          <p:cNvSpPr>
            <a:spLocks noChangeArrowheads="1"/>
          </p:cNvSpPr>
          <p:nvPr/>
        </p:nvSpPr>
        <p:spPr bwMode="auto">
          <a:xfrm>
            <a:off x="235527" y="1444837"/>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800" b="1">
                <a:solidFill>
                  <a:srgbClr val="0000CC"/>
                </a:solidFill>
                <a:latin typeface="Times New Roman" pitchFamily="18" charset="0"/>
                <a:cs typeface="Times New Roman" pitchFamily="18" charset="0"/>
              </a:rPr>
              <a:t>I. Tây Âu từ 1945 – 1950.</a:t>
            </a:r>
            <a:endParaRPr lang="en-US" altLang="en-US" sz="2800" b="1" u="sng">
              <a:solidFill>
                <a:srgbClr val="0000CC"/>
              </a:solidFill>
              <a:latin typeface="Times New Roman" pitchFamily="18" charset="0"/>
              <a:cs typeface="Times New Roman" pitchFamily="18" charset="0"/>
            </a:endParaRPr>
          </a:p>
        </p:txBody>
      </p:sp>
      <p:sp>
        <p:nvSpPr>
          <p:cNvPr id="6" name="Rectangle 5"/>
          <p:cNvSpPr>
            <a:spLocks noChangeArrowheads="1"/>
          </p:cNvSpPr>
          <p:nvPr/>
        </p:nvSpPr>
        <p:spPr bwMode="auto">
          <a:xfrm>
            <a:off x="242454" y="215454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600" b="1">
                <a:solidFill>
                  <a:srgbClr val="0000CC"/>
                </a:solidFill>
                <a:latin typeface="Arial" pitchFamily="34" charset="0"/>
              </a:rPr>
              <a:t>II. </a:t>
            </a:r>
            <a:r>
              <a:rPr lang="en-US" altLang="en-US" sz="2800" b="1">
                <a:solidFill>
                  <a:srgbClr val="0000CC"/>
                </a:solidFill>
                <a:latin typeface="Times New Roman" pitchFamily="18" charset="0"/>
                <a:cs typeface="Times New Roman" pitchFamily="18" charset="0"/>
              </a:rPr>
              <a:t>Tây</a:t>
            </a:r>
            <a:r>
              <a:rPr lang="en-US" altLang="en-US" sz="2600" b="1">
                <a:solidFill>
                  <a:srgbClr val="0000CC"/>
                </a:solidFill>
                <a:latin typeface="Arial" pitchFamily="34" charset="0"/>
              </a:rPr>
              <a:t> Âu từ 1950 – 1973.</a:t>
            </a:r>
            <a:endParaRPr lang="en-US" altLang="en-US" sz="2600" b="1" u="sng">
              <a:solidFill>
                <a:srgbClr val="0000CC"/>
              </a:solidFill>
              <a:latin typeface="Arial" pitchFamily="34" charset="0"/>
            </a:endParaRPr>
          </a:p>
        </p:txBody>
      </p:sp>
      <p:sp>
        <p:nvSpPr>
          <p:cNvPr id="7" name="Rectangle 10"/>
          <p:cNvSpPr>
            <a:spLocks noChangeArrowheads="1"/>
          </p:cNvSpPr>
          <p:nvPr/>
        </p:nvSpPr>
        <p:spPr bwMode="auto">
          <a:xfrm>
            <a:off x="249381" y="2880053"/>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800" b="1">
                <a:solidFill>
                  <a:srgbClr val="0000CC"/>
                </a:solidFill>
                <a:latin typeface="Times New Roman" pitchFamily="18" charset="0"/>
                <a:cs typeface="Times New Roman" pitchFamily="18" charset="0"/>
              </a:rPr>
              <a:t>III. Tây Âu từ 1973 – 1991.</a:t>
            </a:r>
            <a:endParaRPr lang="en-US" altLang="en-US" sz="2800" b="1" u="sng">
              <a:solidFill>
                <a:srgbClr val="0000CC"/>
              </a:solidFill>
              <a:latin typeface="Times New Roman" pitchFamily="18" charset="0"/>
              <a:cs typeface="Times New Roman" pitchFamily="18" charset="0"/>
            </a:endParaRPr>
          </a:p>
        </p:txBody>
      </p:sp>
      <p:sp>
        <p:nvSpPr>
          <p:cNvPr id="8" name="Rectangle 7"/>
          <p:cNvSpPr>
            <a:spLocks noChangeArrowheads="1"/>
          </p:cNvSpPr>
          <p:nvPr/>
        </p:nvSpPr>
        <p:spPr bwMode="auto">
          <a:xfrm>
            <a:off x="381000" y="4473326"/>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800" b="1">
                <a:solidFill>
                  <a:srgbClr val="0000CC"/>
                </a:solidFill>
                <a:latin typeface="Times New Roman" pitchFamily="18" charset="0"/>
                <a:cs typeface="Times New Roman" pitchFamily="18" charset="0"/>
              </a:rPr>
              <a:t>V. Liên minh châu Âu (EU).</a:t>
            </a:r>
            <a:endParaRPr lang="en-US" altLang="en-US" sz="2800" b="1" u="sng">
              <a:solidFill>
                <a:srgbClr val="0000CC"/>
              </a:solidFill>
              <a:latin typeface="Times New Roman" pitchFamily="18" charset="0"/>
              <a:cs typeface="Times New Roman" pitchFamily="18" charset="0"/>
            </a:endParaRPr>
          </a:p>
        </p:txBody>
      </p:sp>
      <p:sp>
        <p:nvSpPr>
          <p:cNvPr id="9" name="Rectangle 10"/>
          <p:cNvSpPr>
            <a:spLocks noChangeArrowheads="1"/>
          </p:cNvSpPr>
          <p:nvPr/>
        </p:nvSpPr>
        <p:spPr bwMode="auto">
          <a:xfrm>
            <a:off x="256308" y="3718253"/>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800" b="1">
                <a:solidFill>
                  <a:srgbClr val="0000CC"/>
                </a:solidFill>
                <a:latin typeface="Times New Roman" pitchFamily="18" charset="0"/>
                <a:cs typeface="Times New Roman" pitchFamily="18" charset="0"/>
              </a:rPr>
              <a:t>IV. Tây Âu từ 1991 – 2000.</a:t>
            </a:r>
            <a:endParaRPr lang="en-US" altLang="en-US" sz="2800" b="1" u="sng">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335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367620"/>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3200" b="1">
                <a:solidFill>
                  <a:srgbClr val="FF0000"/>
                </a:solidFill>
                <a:latin typeface="Times New Roman" pitchFamily="18" charset="0"/>
                <a:cs typeface="Times New Roman" pitchFamily="18" charset="0"/>
              </a:rPr>
              <a:t>I. Tây Âu từ 1945 – 1950.</a:t>
            </a:r>
            <a:endParaRPr lang="en-US" altLang="en-US" sz="3200" b="1" u="sng">
              <a:solidFill>
                <a:srgbClr val="FF0000"/>
              </a:solidFill>
              <a:latin typeface="Times New Roman" pitchFamily="18" charset="0"/>
              <a:cs typeface="Times New Roman" pitchFamily="18" charset="0"/>
            </a:endParaRPr>
          </a:p>
        </p:txBody>
      </p:sp>
      <p:sp>
        <p:nvSpPr>
          <p:cNvPr id="6" name="Rectangle 5"/>
          <p:cNvSpPr>
            <a:spLocks noChangeArrowheads="1"/>
          </p:cNvSpPr>
          <p:nvPr/>
        </p:nvSpPr>
        <p:spPr bwMode="auto">
          <a:xfrm>
            <a:off x="138543" y="1349275"/>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en-US" sz="2800" b="1">
                <a:solidFill>
                  <a:srgbClr val="FF0000"/>
                </a:solidFill>
                <a:latin typeface="Times New Roman" pitchFamily="18" charset="0"/>
                <a:cs typeface="Times New Roman" pitchFamily="18" charset="0"/>
              </a:rPr>
              <a:t>1. Kinh tế: </a:t>
            </a:r>
            <a:endParaRPr lang="en-US" altLang="en-US" sz="2800" b="1" u="sng">
              <a:solidFill>
                <a:srgbClr val="FF0000"/>
              </a:solidFill>
              <a:latin typeface="Times New Roman" pitchFamily="18" charset="0"/>
              <a:cs typeface="Times New Roman" pitchFamily="18" charset="0"/>
            </a:endParaRPr>
          </a:p>
        </p:txBody>
      </p:sp>
      <p:sp>
        <p:nvSpPr>
          <p:cNvPr id="7" name="Cloud Callout 6"/>
          <p:cNvSpPr/>
          <p:nvPr/>
        </p:nvSpPr>
        <p:spPr>
          <a:xfrm>
            <a:off x="1752600" y="2110954"/>
            <a:ext cx="6858000" cy="2387927"/>
          </a:xfrm>
          <a:prstGeom prst="cloudCallout">
            <a:avLst>
              <a:gd name="adj1" fmla="val -25681"/>
              <a:gd name="adj2" fmla="val 94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itchFamily="18" charset="0"/>
                <a:cs typeface="Times New Roman" pitchFamily="18" charset="0"/>
              </a:rPr>
              <a:t>Tình hình kinh tế của Tây Âu sau chiến tranh thế giới thứ hai như thế nào?</a:t>
            </a:r>
          </a:p>
        </p:txBody>
      </p:sp>
      <p:sp>
        <p:nvSpPr>
          <p:cNvPr id="8" name="Rectangle 7"/>
          <p:cNvSpPr>
            <a:spLocks noChangeArrowheads="1"/>
          </p:cNvSpPr>
          <p:nvPr/>
        </p:nvSpPr>
        <p:spPr bwMode="auto">
          <a:xfrm>
            <a:off x="138543" y="2286000"/>
            <a:ext cx="847205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457200" indent="-457200" algn="just">
              <a:lnSpc>
                <a:spcPct val="150000"/>
              </a:lnSpc>
              <a:buFont typeface="Wingdings" pitchFamily="2" charset="2"/>
              <a:buChar char="v"/>
            </a:pPr>
            <a:r>
              <a:rPr lang="en-US" altLang="en-US" sz="2800">
                <a:solidFill>
                  <a:srgbClr val="0000CC"/>
                </a:solidFill>
                <a:latin typeface="Times New Roman" pitchFamily="18" charset="0"/>
                <a:cs typeface="Times New Roman" pitchFamily="18" charset="0"/>
              </a:rPr>
              <a:t>Chiến tranh thế giới thứ hai đã để lại cho các nước Tây Âu nhiều hậu quả nặng nề.</a:t>
            </a:r>
          </a:p>
          <a:p>
            <a:pPr marL="457200" indent="-457200" algn="just">
              <a:lnSpc>
                <a:spcPct val="150000"/>
              </a:lnSpc>
              <a:buFont typeface="Wingdings" pitchFamily="2" charset="2"/>
              <a:buChar char="v"/>
            </a:pPr>
            <a:r>
              <a:rPr lang="en-US" altLang="en-US" sz="2800">
                <a:solidFill>
                  <a:srgbClr val="0000CC"/>
                </a:solidFill>
                <a:latin typeface="Times New Roman" pitchFamily="18" charset="0"/>
                <a:cs typeface="Times New Roman" pitchFamily="18" charset="0"/>
              </a:rPr>
              <a:t>Dựa vào viện trợ của Mĩ qua kế hoạch Mác san, năm 1950 kinh tế Tây Âu cơ bản đã được phục hồi.</a:t>
            </a:r>
          </a:p>
        </p:txBody>
      </p:sp>
      <p:sp>
        <p:nvSpPr>
          <p:cNvPr id="2" name="AutoShape 2" descr="Kế hoạch Marshall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Kế hoạch Marshall – Wikipedia tiếng Việ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6165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00px-General_George_C__Marshall,_official_military_photo,_19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4724400" cy="51816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367145" y="5832764"/>
            <a:ext cx="8091055" cy="609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2800" b="1" dirty="0" err="1">
                <a:solidFill>
                  <a:srgbClr val="0000CC"/>
                </a:solidFill>
                <a:latin typeface="Times New Roman" pitchFamily="18" charset="0"/>
                <a:cs typeface="Times New Roman" pitchFamily="18" charset="0"/>
              </a:rPr>
              <a:t>Ngoại</a:t>
            </a:r>
            <a:r>
              <a:rPr lang="en-US" sz="2800" b="1" dirty="0">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trưởng</a:t>
            </a:r>
            <a:r>
              <a:rPr lang="en-US" sz="2800" b="1">
                <a:solidFill>
                  <a:srgbClr val="0000CC"/>
                </a:solidFill>
                <a:latin typeface="Times New Roman" pitchFamily="18" charset="0"/>
                <a:cs typeface="Times New Roman" pitchFamily="18" charset="0"/>
              </a:rPr>
              <a:t> Mĩ  </a:t>
            </a:r>
            <a:r>
              <a:rPr lang="en-US" sz="2800" b="1" dirty="0">
                <a:solidFill>
                  <a:srgbClr val="0000CC"/>
                </a:solidFill>
                <a:latin typeface="Times New Roman" pitchFamily="18" charset="0"/>
                <a:cs typeface="Times New Roman" pitchFamily="18" charset="0"/>
              </a:rPr>
              <a:t>Marshall </a:t>
            </a:r>
            <a:r>
              <a:rPr lang="en-US" sz="2800" b="1">
                <a:solidFill>
                  <a:srgbClr val="0000CC"/>
                </a:solidFill>
                <a:latin typeface="Times New Roman" pitchFamily="18" charset="0"/>
                <a:cs typeface="Times New Roman" pitchFamily="18" charset="0"/>
              </a:rPr>
              <a:t>(1880 - 1959</a:t>
            </a:r>
            <a:r>
              <a:rPr lang="en-US" sz="2800" b="1" dirty="0">
                <a:solidFill>
                  <a:srgbClr val="0000CC"/>
                </a:solidFill>
                <a:latin typeface="Times New Roman" pitchFamily="18" charset="0"/>
                <a:cs typeface="Times New Roman" pitchFamily="18" charset="0"/>
              </a:rPr>
              <a:t>)</a:t>
            </a:r>
          </a:p>
        </p:txBody>
      </p:sp>
      <p:pic>
        <p:nvPicPr>
          <p:cNvPr id="2050" name="Picture 2" descr="Giải mã những bí ẩn &amp;#39;Kế hoạch phục hưng châu Âu&amp;#39; của Mỹ sau Thế chiến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836" y="381000"/>
            <a:ext cx="3927764" cy="516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65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87036" y="1524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rgbClr val="FF0000"/>
                </a:solidFill>
                <a:latin typeface="Times New Roman" pitchFamily="18" charset="0"/>
                <a:cs typeface="Times New Roman" pitchFamily="18" charset="0"/>
              </a:rPr>
              <a:t>I. Tây Âu từ 1945 – 1950.</a:t>
            </a:r>
            <a:endParaRPr lang="en-US" altLang="en-US" sz="2800" b="1" u="sng">
              <a:solidFill>
                <a:srgbClr val="FF0000"/>
              </a:solidFill>
              <a:latin typeface="Times New Roman" pitchFamily="18" charset="0"/>
              <a:cs typeface="Times New Roman" pitchFamily="18" charset="0"/>
            </a:endParaRPr>
          </a:p>
        </p:txBody>
      </p:sp>
      <p:sp>
        <p:nvSpPr>
          <p:cNvPr id="5" name="Rectangle 4"/>
          <p:cNvSpPr>
            <a:spLocks noChangeArrowheads="1"/>
          </p:cNvSpPr>
          <p:nvPr/>
        </p:nvSpPr>
        <p:spPr bwMode="auto">
          <a:xfrm>
            <a:off x="117764" y="801871"/>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en-US" sz="2800" b="1">
                <a:solidFill>
                  <a:srgbClr val="FF0000"/>
                </a:solidFill>
                <a:latin typeface="Times New Roman" pitchFamily="18" charset="0"/>
                <a:cs typeface="Times New Roman" pitchFamily="18" charset="0"/>
              </a:rPr>
              <a:t>1. Kinh tế: </a:t>
            </a:r>
            <a:endParaRPr lang="en-US" altLang="en-US" sz="2800" b="1" u="sng">
              <a:solidFill>
                <a:srgbClr val="FF0000"/>
              </a:solidFill>
              <a:latin typeface="Times New Roman" pitchFamily="18" charset="0"/>
              <a:cs typeface="Times New Roman" pitchFamily="18" charset="0"/>
            </a:endParaRPr>
          </a:p>
        </p:txBody>
      </p:sp>
      <p:sp>
        <p:nvSpPr>
          <p:cNvPr id="6" name="Rectangle 5"/>
          <p:cNvSpPr>
            <a:spLocks noChangeArrowheads="1"/>
          </p:cNvSpPr>
          <p:nvPr/>
        </p:nvSpPr>
        <p:spPr bwMode="auto">
          <a:xfrm>
            <a:off x="145473" y="15240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en-US" sz="2800" b="1">
                <a:solidFill>
                  <a:srgbClr val="FF0000"/>
                </a:solidFill>
                <a:latin typeface="Times New Roman" pitchFamily="18" charset="0"/>
                <a:cs typeface="Times New Roman" pitchFamily="18" charset="0"/>
              </a:rPr>
              <a:t>2. Đối ngoại: </a:t>
            </a:r>
            <a:endParaRPr lang="en-US" altLang="en-US" sz="2800" b="1" u="sng">
              <a:solidFill>
                <a:srgbClr val="FF0000"/>
              </a:solidFill>
              <a:latin typeface="Times New Roman" pitchFamily="18" charset="0"/>
              <a:cs typeface="Times New Roman" pitchFamily="18" charset="0"/>
            </a:endParaRPr>
          </a:p>
        </p:txBody>
      </p:sp>
      <p:sp>
        <p:nvSpPr>
          <p:cNvPr id="7" name="Cloud Callout 6"/>
          <p:cNvSpPr/>
          <p:nvPr/>
        </p:nvSpPr>
        <p:spPr>
          <a:xfrm>
            <a:off x="2576945" y="1524000"/>
            <a:ext cx="6019800" cy="2895600"/>
          </a:xfrm>
          <a:prstGeom prst="cloudCallout">
            <a:avLst>
              <a:gd name="adj1" fmla="val -27047"/>
              <a:gd name="adj2" fmla="val 9120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itchFamily="18" charset="0"/>
                <a:cs typeface="Times New Roman" pitchFamily="18" charset="0"/>
              </a:rPr>
              <a:t>Giai đoạn 1945 đến 1950 Tây Âu thực hiện chính sách đối ngoại như thế nào?</a:t>
            </a:r>
          </a:p>
        </p:txBody>
      </p:sp>
      <p:sp>
        <p:nvSpPr>
          <p:cNvPr id="10" name="Rectangle 9"/>
          <p:cNvSpPr>
            <a:spLocks noChangeArrowheads="1"/>
          </p:cNvSpPr>
          <p:nvPr/>
        </p:nvSpPr>
        <p:spPr bwMode="auto">
          <a:xfrm>
            <a:off x="367145" y="2420035"/>
            <a:ext cx="8229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50000"/>
              </a:lnSpc>
            </a:pPr>
            <a:r>
              <a:rPr lang="en-US" altLang="en-US" sz="2800">
                <a:solidFill>
                  <a:srgbClr val="0000CC"/>
                </a:solidFill>
                <a:latin typeface="Times New Roman" pitchFamily="18" charset="0"/>
                <a:cs typeface="Times New Roman" pitchFamily="18" charset="0"/>
              </a:rPr>
              <a:t>- Liên minh chặt chẽ với Mĩ. Một số nước tìm cách quay trở lại thuộc địa cũ của mình:</a:t>
            </a:r>
          </a:p>
          <a:p>
            <a:pPr algn="just">
              <a:lnSpc>
                <a:spcPct val="150000"/>
              </a:lnSpc>
            </a:pPr>
            <a:r>
              <a:rPr lang="en-US" altLang="en-US" sz="2800">
                <a:solidFill>
                  <a:srgbClr val="0000CC"/>
                </a:solidFill>
                <a:latin typeface="Times New Roman" pitchFamily="18" charset="0"/>
                <a:cs typeface="Times New Roman" pitchFamily="18" charset="0"/>
              </a:rPr>
              <a:t>          +  Pháp quay lại Đông Dương.</a:t>
            </a:r>
          </a:p>
          <a:p>
            <a:pPr algn="just">
              <a:lnSpc>
                <a:spcPct val="150000"/>
              </a:lnSpc>
            </a:pPr>
            <a:r>
              <a:rPr lang="en-US" altLang="en-US" sz="2800">
                <a:solidFill>
                  <a:srgbClr val="0000CC"/>
                </a:solidFill>
                <a:latin typeface="Times New Roman" pitchFamily="18" charset="0"/>
                <a:cs typeface="Times New Roman" pitchFamily="18" charset="0"/>
              </a:rPr>
              <a:t>          +  Anh trở lại Miến Điện, Mã Lai.</a:t>
            </a:r>
          </a:p>
          <a:p>
            <a:pPr algn="just">
              <a:lnSpc>
                <a:spcPct val="150000"/>
              </a:lnSpc>
            </a:pPr>
            <a:r>
              <a:rPr lang="en-US" altLang="en-US" sz="2800">
                <a:solidFill>
                  <a:srgbClr val="0000CC"/>
                </a:solidFill>
                <a:latin typeface="Times New Roman" pitchFamily="18" charset="0"/>
                <a:cs typeface="Times New Roman" pitchFamily="18" charset="0"/>
              </a:rPr>
              <a:t>          +  Hà lan trở lại Inđônêxia…</a:t>
            </a:r>
            <a:endParaRPr lang="en-US" altLang="en-US" sz="2800" u="sng">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24617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7" grpId="1"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213053"/>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rgbClr val="FF0000"/>
                </a:solidFill>
                <a:latin typeface="Times New Roman" pitchFamily="18" charset="0"/>
                <a:cs typeface="Times New Roman" pitchFamily="18" charset="0"/>
              </a:rPr>
              <a:t>II. Tây Âu từ 1950 – 1973.</a:t>
            </a:r>
            <a:endParaRPr lang="en-US" altLang="en-US" sz="2800" b="1" u="sng">
              <a:solidFill>
                <a:srgbClr val="FF0000"/>
              </a:solidFill>
              <a:latin typeface="Times New Roman" pitchFamily="18" charset="0"/>
              <a:cs typeface="Times New Roman" pitchFamily="18" charset="0"/>
            </a:endParaRPr>
          </a:p>
        </p:txBody>
      </p:sp>
      <p:sp>
        <p:nvSpPr>
          <p:cNvPr id="5" name="Rectangle 4"/>
          <p:cNvSpPr>
            <a:spLocks noChangeArrowheads="1"/>
          </p:cNvSpPr>
          <p:nvPr/>
        </p:nvSpPr>
        <p:spPr bwMode="auto">
          <a:xfrm>
            <a:off x="228600" y="1010335"/>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en-US" sz="2800" b="1">
                <a:solidFill>
                  <a:srgbClr val="FF0000"/>
                </a:solidFill>
                <a:latin typeface="Times New Roman" pitchFamily="18" charset="0"/>
                <a:cs typeface="Times New Roman" pitchFamily="18" charset="0"/>
              </a:rPr>
              <a:t>1. Kinh tế, khoa học kĩ thuật: </a:t>
            </a:r>
            <a:endParaRPr lang="en-US" altLang="en-US" sz="2800" b="1" u="sng">
              <a:solidFill>
                <a:srgbClr val="FF0000"/>
              </a:solidFill>
              <a:latin typeface="Times New Roman" pitchFamily="18" charset="0"/>
              <a:cs typeface="Times New Roman" pitchFamily="18" charset="0"/>
            </a:endParaRPr>
          </a:p>
        </p:txBody>
      </p:sp>
      <p:sp>
        <p:nvSpPr>
          <p:cNvPr id="6" name="Cloud Callout 5"/>
          <p:cNvSpPr/>
          <p:nvPr/>
        </p:nvSpPr>
        <p:spPr>
          <a:xfrm>
            <a:off x="2209800" y="1690254"/>
            <a:ext cx="5507182" cy="3110346"/>
          </a:xfrm>
          <a:prstGeom prst="cloudCallout">
            <a:avLst>
              <a:gd name="adj1" fmla="val -32140"/>
              <a:gd name="adj2" fmla="val 9870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itchFamily="18" charset="0"/>
                <a:cs typeface="Times New Roman" pitchFamily="18" charset="0"/>
              </a:rPr>
              <a:t>Tình hình kinh tế, khoa học kĩ thuật  của Tây Âu giai đoạn 1950- 1973 như thế nào?</a:t>
            </a:r>
          </a:p>
        </p:txBody>
      </p:sp>
      <p:sp>
        <p:nvSpPr>
          <p:cNvPr id="7" name="Rectangle 6"/>
          <p:cNvSpPr/>
          <p:nvPr/>
        </p:nvSpPr>
        <p:spPr>
          <a:xfrm>
            <a:off x="457200" y="2057399"/>
            <a:ext cx="7772400" cy="1902059"/>
          </a:xfrm>
          <a:prstGeom prst="rect">
            <a:avLst/>
          </a:prstGeom>
        </p:spPr>
        <p:txBody>
          <a:bodyPr wrap="square">
            <a:spAutoFit/>
          </a:bodyPr>
          <a:lstStyle/>
          <a:p>
            <a:pPr lvl="0" fontAlgn="base">
              <a:spcBef>
                <a:spcPct val="20000"/>
              </a:spcBef>
              <a:spcAft>
                <a:spcPct val="0"/>
              </a:spcAft>
              <a:buClr>
                <a:schemeClr val="hlink"/>
              </a:buClr>
              <a:buSzPct val="60000"/>
            </a:pPr>
            <a:r>
              <a:rPr lang="en-US" sz="2800">
                <a:solidFill>
                  <a:srgbClr val="0000CC"/>
                </a:solidFill>
                <a:latin typeface="Times New Roman" pitchFamily="18" charset="0"/>
                <a:cs typeface="Times New Roman" pitchFamily="18" charset="0"/>
              </a:rPr>
              <a:t>- </a:t>
            </a:r>
            <a:r>
              <a:rPr kumimoji="0" lang="en-US" sz="2800" i="0" u="none" strike="noStrike" cap="none" normalizeH="0" baseline="0">
                <a:ln>
                  <a:noFill/>
                </a:ln>
                <a:solidFill>
                  <a:srgbClr val="0000CC"/>
                </a:solidFill>
                <a:effectLst/>
                <a:latin typeface="Times New Roman" pitchFamily="18" charset="0"/>
                <a:cs typeface="Times New Roman" pitchFamily="18" charset="0"/>
              </a:rPr>
              <a:t>Kinh tế phát triển nhanh, trở thành một trong ba trung tâm kinh tế - tài</a:t>
            </a:r>
            <a:r>
              <a:rPr kumimoji="0" lang="en-US" sz="2800" i="0" u="none" strike="noStrike" cap="none" normalizeH="0">
                <a:ln>
                  <a:noFill/>
                </a:ln>
                <a:solidFill>
                  <a:srgbClr val="0000CC"/>
                </a:solidFill>
                <a:effectLst/>
                <a:latin typeface="Times New Roman" pitchFamily="18" charset="0"/>
                <a:cs typeface="Times New Roman" pitchFamily="18" charset="0"/>
              </a:rPr>
              <a:t> chính lớn </a:t>
            </a:r>
            <a:r>
              <a:rPr kumimoji="0" lang="en-US" sz="2800" i="0" u="none" strike="noStrike" cap="none" normalizeH="0" baseline="0">
                <a:ln>
                  <a:noFill/>
                </a:ln>
                <a:solidFill>
                  <a:srgbClr val="0000CC"/>
                </a:solidFill>
                <a:effectLst/>
                <a:latin typeface="Times New Roman" pitchFamily="18" charset="0"/>
                <a:cs typeface="Times New Roman" pitchFamily="18" charset="0"/>
              </a:rPr>
              <a:t>của thế giới.</a:t>
            </a:r>
          </a:p>
          <a:p>
            <a:pPr lvl="0" fontAlgn="base">
              <a:spcBef>
                <a:spcPct val="20000"/>
              </a:spcBef>
              <a:spcAft>
                <a:spcPct val="0"/>
              </a:spcAft>
              <a:buClr>
                <a:schemeClr val="hlink"/>
              </a:buClr>
              <a:buSzPct val="60000"/>
            </a:pPr>
            <a:r>
              <a:rPr kumimoji="0" lang="en-US" sz="2800" i="0" u="none" strike="noStrike" cap="none" normalizeH="0" baseline="0">
                <a:ln>
                  <a:noFill/>
                </a:ln>
                <a:solidFill>
                  <a:srgbClr val="0000CC"/>
                </a:solidFill>
                <a:effectLst/>
                <a:latin typeface="Times New Roman" pitchFamily="18" charset="0"/>
                <a:cs typeface="Times New Roman" pitchFamily="18" charset="0"/>
              </a:rPr>
              <a:t>- Có trình độ khoa học – kĩ thuật phát triển cao, hiện đại.</a:t>
            </a:r>
            <a:endParaRPr kumimoji="0" lang="en-US" sz="2800" i="0" u="none" strike="noStrike" cap="none" normalizeH="0" baseline="0" dirty="0">
              <a:ln>
                <a:noFill/>
              </a:ln>
              <a:solidFill>
                <a:srgbClr val="0000CC"/>
              </a:solidFill>
              <a:effectLst/>
              <a:latin typeface=".VnTime" pitchFamily="34" charset="0"/>
            </a:endParaRPr>
          </a:p>
        </p:txBody>
      </p:sp>
    </p:spTree>
    <p:extLst>
      <p:ext uri="{BB962C8B-B14F-4D97-AF65-F5344CB8AC3E}">
        <p14:creationId xmlns:p14="http://schemas.microsoft.com/office/powerpoint/2010/main" val="28558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213053"/>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rgbClr val="FF0000"/>
                </a:solidFill>
                <a:latin typeface="Times New Roman" pitchFamily="18" charset="0"/>
                <a:cs typeface="Times New Roman" pitchFamily="18" charset="0"/>
              </a:rPr>
              <a:t>II. Tây Âu từ 1950 – 1973.</a:t>
            </a:r>
            <a:endParaRPr lang="en-US" altLang="en-US" sz="2800" b="1" u="sng">
              <a:solidFill>
                <a:srgbClr val="FF0000"/>
              </a:solidFill>
              <a:latin typeface="Times New Roman" pitchFamily="18" charset="0"/>
              <a:cs typeface="Times New Roman" pitchFamily="18" charset="0"/>
            </a:endParaRPr>
          </a:p>
        </p:txBody>
      </p:sp>
      <p:sp>
        <p:nvSpPr>
          <p:cNvPr id="5" name="Rectangle 4"/>
          <p:cNvSpPr>
            <a:spLocks noChangeArrowheads="1"/>
          </p:cNvSpPr>
          <p:nvPr/>
        </p:nvSpPr>
        <p:spPr bwMode="auto">
          <a:xfrm>
            <a:off x="228600" y="76229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en-US" sz="2800" b="1">
                <a:solidFill>
                  <a:srgbClr val="FF0000"/>
                </a:solidFill>
                <a:latin typeface="Times New Roman" pitchFamily="18" charset="0"/>
                <a:cs typeface="Times New Roman" pitchFamily="18" charset="0"/>
              </a:rPr>
              <a:t>1. Kinh tế, khoa học kĩ thuật: </a:t>
            </a:r>
            <a:endParaRPr lang="en-US" altLang="en-US" sz="2800" b="1" u="sng">
              <a:solidFill>
                <a:srgbClr val="FF0000"/>
              </a:solidFill>
              <a:latin typeface="Times New Roman" pitchFamily="18" charset="0"/>
              <a:cs typeface="Times New Roman" pitchFamily="18" charset="0"/>
            </a:endParaRPr>
          </a:p>
        </p:txBody>
      </p:sp>
      <p:sp>
        <p:nvSpPr>
          <p:cNvPr id="6" name="Rectangle 5"/>
          <p:cNvSpPr>
            <a:spLocks noChangeArrowheads="1"/>
          </p:cNvSpPr>
          <p:nvPr/>
        </p:nvSpPr>
        <p:spPr bwMode="auto">
          <a:xfrm>
            <a:off x="370609" y="1455017"/>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en-US" sz="2800" b="1">
                <a:solidFill>
                  <a:srgbClr val="FF0000"/>
                </a:solidFill>
                <a:latin typeface="Times New Roman" pitchFamily="18" charset="0"/>
                <a:cs typeface="Times New Roman" pitchFamily="18" charset="0"/>
              </a:rPr>
              <a:t>* Nguyên nhân dẫn đến sự phát triển:</a:t>
            </a:r>
            <a:endParaRPr lang="en-US" altLang="en-US" sz="2800" b="1" u="sng">
              <a:solidFill>
                <a:srgbClr val="FF0000"/>
              </a:solidFill>
              <a:latin typeface="Times New Roman" pitchFamily="18" charset="0"/>
              <a:cs typeface="Times New Roman" pitchFamily="18" charset="0"/>
            </a:endParaRPr>
          </a:p>
        </p:txBody>
      </p:sp>
      <p:sp>
        <p:nvSpPr>
          <p:cNvPr id="7" name="Cloud Callout 6"/>
          <p:cNvSpPr/>
          <p:nvPr/>
        </p:nvSpPr>
        <p:spPr>
          <a:xfrm>
            <a:off x="1600200" y="2133600"/>
            <a:ext cx="6629400" cy="2514600"/>
          </a:xfrm>
          <a:prstGeom prst="cloudCallout">
            <a:avLst>
              <a:gd name="adj1" fmla="val -27312"/>
              <a:gd name="adj2" fmla="val 108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itchFamily="18" charset="0"/>
                <a:cs typeface="Times New Roman" pitchFamily="18" charset="0"/>
              </a:rPr>
              <a:t>Vậy nguyên nhân nào dẫn đến sự phát triển nhanh của kinh tế Tây Âu?</a:t>
            </a:r>
          </a:p>
        </p:txBody>
      </p:sp>
      <p:sp>
        <p:nvSpPr>
          <p:cNvPr id="8" name="Rectangle 7"/>
          <p:cNvSpPr/>
          <p:nvPr/>
        </p:nvSpPr>
        <p:spPr>
          <a:xfrm>
            <a:off x="512618" y="2133600"/>
            <a:ext cx="7945582" cy="3496342"/>
          </a:xfrm>
          <a:prstGeom prst="rect">
            <a:avLst/>
          </a:prstGeom>
        </p:spPr>
        <p:txBody>
          <a:bodyPr wrap="square">
            <a:spAutoFit/>
          </a:bodyPr>
          <a:lstStyle/>
          <a:p>
            <a:pPr lvl="0" fontAlgn="base">
              <a:lnSpc>
                <a:spcPct val="150000"/>
              </a:lnSpc>
              <a:spcBef>
                <a:spcPct val="20000"/>
              </a:spcBef>
              <a:spcAft>
                <a:spcPct val="0"/>
              </a:spcAft>
              <a:buClr>
                <a:schemeClr val="hlink"/>
              </a:buClr>
              <a:buSzPct val="60000"/>
            </a:pPr>
            <a:r>
              <a:rPr kumimoji="0" lang="en-US" sz="2800" i="0" u="none" strike="noStrike" cap="none" normalizeH="0" baseline="0">
                <a:ln>
                  <a:noFill/>
                </a:ln>
                <a:solidFill>
                  <a:srgbClr val="0000CC"/>
                </a:solidFill>
                <a:effectLst/>
                <a:latin typeface="Times New Roman" pitchFamily="18" charset="0"/>
                <a:cs typeface="Times New Roman" pitchFamily="18" charset="0"/>
              </a:rPr>
              <a:t>- Áp dụng thành tựu khoa học- kĩ thuật hiện đại.</a:t>
            </a:r>
          </a:p>
          <a:p>
            <a:pPr lvl="0" fontAlgn="base">
              <a:lnSpc>
                <a:spcPct val="150000"/>
              </a:lnSpc>
              <a:spcBef>
                <a:spcPct val="20000"/>
              </a:spcBef>
              <a:spcAft>
                <a:spcPct val="0"/>
              </a:spcAft>
              <a:buClr>
                <a:schemeClr val="hlink"/>
              </a:buClr>
              <a:buSzPct val="60000"/>
            </a:pPr>
            <a:r>
              <a:rPr lang="en-US" sz="2800">
                <a:solidFill>
                  <a:srgbClr val="0000CC"/>
                </a:solidFill>
                <a:latin typeface="Times New Roman" pitchFamily="18" charset="0"/>
                <a:cs typeface="Times New Roman" pitchFamily="18" charset="0"/>
              </a:rPr>
              <a:t>- </a:t>
            </a:r>
            <a:r>
              <a:rPr kumimoji="0" lang="en-US" sz="2800" i="0" u="none" strike="noStrike" cap="none" normalizeH="0" baseline="0">
                <a:ln>
                  <a:noFill/>
                </a:ln>
                <a:solidFill>
                  <a:srgbClr val="0000CC"/>
                </a:solidFill>
                <a:effectLst/>
                <a:latin typeface="Times New Roman" pitchFamily="18" charset="0"/>
                <a:cs typeface="Times New Roman" pitchFamily="18" charset="0"/>
              </a:rPr>
              <a:t>Nhà nước có vai trò quan trọng trong quản lí, điều tiết kinh tế.</a:t>
            </a:r>
          </a:p>
          <a:p>
            <a:pPr lvl="0" fontAlgn="base">
              <a:lnSpc>
                <a:spcPct val="150000"/>
              </a:lnSpc>
              <a:spcBef>
                <a:spcPct val="20000"/>
              </a:spcBef>
              <a:spcAft>
                <a:spcPct val="0"/>
              </a:spcAft>
              <a:buClr>
                <a:schemeClr val="hlink"/>
              </a:buClr>
              <a:buSzPct val="60000"/>
            </a:pPr>
            <a:r>
              <a:rPr lang="en-US" sz="2800">
                <a:solidFill>
                  <a:srgbClr val="0000CC"/>
                </a:solidFill>
                <a:latin typeface="Times New Roman" pitchFamily="18" charset="0"/>
                <a:cs typeface="Times New Roman" pitchFamily="18" charset="0"/>
              </a:rPr>
              <a:t>- </a:t>
            </a:r>
            <a:r>
              <a:rPr kumimoji="0" lang="en-US" sz="2800" i="0" u="none" strike="noStrike" cap="none" normalizeH="0" baseline="0">
                <a:ln>
                  <a:noFill/>
                </a:ln>
                <a:solidFill>
                  <a:srgbClr val="0000CC"/>
                </a:solidFill>
                <a:effectLst/>
                <a:latin typeface="Times New Roman" pitchFamily="18" charset="0"/>
                <a:cs typeface="Times New Roman" pitchFamily="18" charset="0"/>
              </a:rPr>
              <a:t>Tận dụng tốt các cơ hội bên ngoài như nguồn viện trợ của Mĩ, sự</a:t>
            </a:r>
            <a:r>
              <a:rPr kumimoji="0" lang="en-US" sz="2800" i="0" u="none" strike="noStrike" cap="none" normalizeH="0">
                <a:ln>
                  <a:noFill/>
                </a:ln>
                <a:solidFill>
                  <a:srgbClr val="0000CC"/>
                </a:solidFill>
                <a:effectLst/>
                <a:latin typeface="Times New Roman" pitchFamily="18" charset="0"/>
                <a:cs typeface="Times New Roman" pitchFamily="18" charset="0"/>
              </a:rPr>
              <a:t> hợp tác trong cộng đồng Châu Âu.</a:t>
            </a:r>
            <a:endParaRPr kumimoji="0" lang="en-US" sz="2800" i="0" u="none" strike="noStrike" cap="none" normalizeH="0" baseline="0" dirty="0">
              <a:ln>
                <a:noFill/>
              </a:ln>
              <a:solidFill>
                <a:srgbClr val="0000CC"/>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52399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additive="base">
                                        <p:cTn id="3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 calcmode="lin" valueType="num">
                                      <p:cBhvr additive="base">
                                        <p:cTn id="4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 calcmode="lin" valueType="num">
                                      <p:cBhvr additive="base">
                                        <p:cTn id="4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213053"/>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rgbClr val="FF0000"/>
                </a:solidFill>
                <a:latin typeface="Times New Roman" pitchFamily="18" charset="0"/>
                <a:cs typeface="Times New Roman" pitchFamily="18" charset="0"/>
              </a:rPr>
              <a:t>II. Tây Âu từ 1950 – 1973.</a:t>
            </a:r>
            <a:endParaRPr lang="en-US" altLang="en-US" sz="2800" b="1" u="sng">
              <a:solidFill>
                <a:srgbClr val="FF0000"/>
              </a:solidFill>
              <a:latin typeface="Times New Roman" pitchFamily="18" charset="0"/>
              <a:cs typeface="Times New Roman" pitchFamily="18" charset="0"/>
            </a:endParaRPr>
          </a:p>
        </p:txBody>
      </p:sp>
      <p:sp>
        <p:nvSpPr>
          <p:cNvPr id="5" name="Rectangle 4"/>
          <p:cNvSpPr>
            <a:spLocks noChangeArrowheads="1"/>
          </p:cNvSpPr>
          <p:nvPr/>
        </p:nvSpPr>
        <p:spPr bwMode="auto">
          <a:xfrm>
            <a:off x="228600" y="76229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en-US" sz="2800" b="1">
                <a:solidFill>
                  <a:srgbClr val="FF0000"/>
                </a:solidFill>
                <a:latin typeface="Times New Roman" pitchFamily="18" charset="0"/>
                <a:cs typeface="Times New Roman" pitchFamily="18" charset="0"/>
              </a:rPr>
              <a:t>1. Kinh tế, khoa học kĩ thuật: </a:t>
            </a:r>
            <a:endParaRPr lang="en-US" altLang="en-US" sz="2800" b="1" u="sng">
              <a:solidFill>
                <a:srgbClr val="FF0000"/>
              </a:solidFill>
              <a:latin typeface="Times New Roman" pitchFamily="18" charset="0"/>
              <a:cs typeface="Times New Roman" pitchFamily="18" charset="0"/>
            </a:endParaRPr>
          </a:p>
        </p:txBody>
      </p:sp>
      <p:sp>
        <p:nvSpPr>
          <p:cNvPr id="6" name="Rectangle 5"/>
          <p:cNvSpPr>
            <a:spLocks noChangeArrowheads="1"/>
          </p:cNvSpPr>
          <p:nvPr/>
        </p:nvSpPr>
        <p:spPr bwMode="auto">
          <a:xfrm>
            <a:off x="242455" y="143791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en-US" sz="2800" b="1">
                <a:solidFill>
                  <a:srgbClr val="FF0000"/>
                </a:solidFill>
                <a:latin typeface="Times New Roman" pitchFamily="18" charset="0"/>
                <a:cs typeface="Times New Roman" pitchFamily="18" charset="0"/>
              </a:rPr>
              <a:t>2. Chính sách đối ngoại:</a:t>
            </a:r>
            <a:endParaRPr lang="en-US" altLang="en-US" sz="2800" b="1" u="sng">
              <a:solidFill>
                <a:srgbClr val="FF0000"/>
              </a:solidFill>
              <a:latin typeface="Times New Roman" pitchFamily="18" charset="0"/>
              <a:cs typeface="Times New Roman" pitchFamily="18" charset="0"/>
            </a:endParaRPr>
          </a:p>
        </p:txBody>
      </p:sp>
      <p:sp>
        <p:nvSpPr>
          <p:cNvPr id="7" name="Rectangle 6"/>
          <p:cNvSpPr/>
          <p:nvPr/>
        </p:nvSpPr>
        <p:spPr>
          <a:xfrm>
            <a:off x="381000" y="2209800"/>
            <a:ext cx="8305799" cy="3970318"/>
          </a:xfrm>
          <a:prstGeom prst="rect">
            <a:avLst/>
          </a:prstGeom>
        </p:spPr>
        <p:txBody>
          <a:bodyPr wrap="square">
            <a:spAutoFit/>
          </a:bodyPr>
          <a:lstStyle/>
          <a:p>
            <a:pPr algn="just">
              <a:lnSpc>
                <a:spcPct val="150000"/>
              </a:lnSpc>
            </a:pPr>
            <a:r>
              <a:rPr lang="en-US" sz="2800">
                <a:solidFill>
                  <a:srgbClr val="0000CC"/>
                </a:solidFill>
                <a:latin typeface="Times New Roman" pitchFamily="18" charset="0"/>
                <a:cs typeface="Times New Roman" pitchFamily="18" charset="0"/>
              </a:rPr>
              <a:t>- </a:t>
            </a:r>
            <a:r>
              <a:rPr lang="vi-VN" sz="2800">
                <a:solidFill>
                  <a:srgbClr val="0000CC"/>
                </a:solidFill>
                <a:latin typeface="Times New Roman" pitchFamily="18" charset="0"/>
                <a:cs typeface="Times New Roman" pitchFamily="18" charset="0"/>
              </a:rPr>
              <a:t>Một </a:t>
            </a:r>
            <a:r>
              <a:rPr lang="en-US" sz="2800">
                <a:solidFill>
                  <a:srgbClr val="0000CC"/>
                </a:solidFill>
                <a:latin typeface="Times New Roman" pitchFamily="18" charset="0"/>
                <a:cs typeface="Times New Roman" pitchFamily="18" charset="0"/>
              </a:rPr>
              <a:t>mặt </a:t>
            </a:r>
            <a:r>
              <a:rPr lang="vi-VN" sz="2800">
                <a:solidFill>
                  <a:srgbClr val="0000CC"/>
                </a:solidFill>
                <a:latin typeface="Times New Roman" pitchFamily="18" charset="0"/>
                <a:cs typeface="Times New Roman" pitchFamily="18" charset="0"/>
              </a:rPr>
              <a:t>tiếp tục liên minh chặt chẽ với Mĩ.</a:t>
            </a:r>
            <a:endParaRPr lang="en-US" sz="2800">
              <a:solidFill>
                <a:srgbClr val="0000CC"/>
              </a:solidFill>
              <a:latin typeface="Times New Roman" pitchFamily="18" charset="0"/>
              <a:cs typeface="Times New Roman" pitchFamily="18" charset="0"/>
            </a:endParaRPr>
          </a:p>
          <a:p>
            <a:pPr algn="just">
              <a:lnSpc>
                <a:spcPct val="150000"/>
              </a:lnSpc>
              <a:buClr>
                <a:schemeClr val="hlink"/>
              </a:buClr>
              <a:buSzPts val="1300"/>
            </a:pPr>
            <a:r>
              <a:rPr lang="en-US" sz="2800">
                <a:solidFill>
                  <a:srgbClr val="0000CC"/>
                </a:solidFill>
                <a:latin typeface="Times New Roman" pitchFamily="18" charset="0"/>
                <a:cs typeface="Times New Roman" pitchFamily="18" charset="0"/>
              </a:rPr>
              <a:t>- Mặt khác cố gắng đa dạng hóa, đa phương hóa quan hệ đối ngoại.</a:t>
            </a:r>
            <a:r>
              <a:rPr lang="vi-VN" sz="2800">
                <a:solidFill>
                  <a:srgbClr val="0000CC"/>
                </a:solidFill>
                <a:latin typeface="Times New Roman" pitchFamily="18" charset="0"/>
                <a:cs typeface="Times New Roman" pitchFamily="18" charset="0"/>
              </a:rPr>
              <a:t> </a:t>
            </a:r>
            <a:endParaRPr lang="en-US" sz="2800">
              <a:solidFill>
                <a:srgbClr val="0000CC"/>
              </a:solidFill>
              <a:latin typeface="Times New Roman" pitchFamily="18" charset="0"/>
              <a:cs typeface="Times New Roman" pitchFamily="18" charset="0"/>
            </a:endParaRPr>
          </a:p>
          <a:p>
            <a:pPr algn="just">
              <a:lnSpc>
                <a:spcPct val="150000"/>
              </a:lnSpc>
              <a:buClr>
                <a:schemeClr val="hlink"/>
              </a:buClr>
              <a:buSzPts val="1300"/>
            </a:pPr>
            <a:r>
              <a:rPr lang="en-US" sz="2800">
                <a:solidFill>
                  <a:srgbClr val="0000CC"/>
                </a:solidFill>
                <a:latin typeface="Times New Roman" pitchFamily="18" charset="0"/>
                <a:cs typeface="Times New Roman" pitchFamily="18" charset="0"/>
              </a:rPr>
              <a:t>- Giai đoạn 1950 - 1973, nhiều thuộc địa của Anh, Pháp, Hà Lan tuyên bố độc lập, đánh dấu thời kì “ phi thực dân hóa ” trên phạm vi thế giới.</a:t>
            </a:r>
          </a:p>
        </p:txBody>
      </p:sp>
      <p:sp>
        <p:nvSpPr>
          <p:cNvPr id="8" name="Cloud Callout 7"/>
          <p:cNvSpPr/>
          <p:nvPr/>
        </p:nvSpPr>
        <p:spPr>
          <a:xfrm>
            <a:off x="3352800" y="2294909"/>
            <a:ext cx="4876800" cy="2382270"/>
          </a:xfrm>
          <a:prstGeom prst="cloudCallout">
            <a:avLst>
              <a:gd name="adj1" fmla="val -25947"/>
              <a:gd name="adj2" fmla="val 96813"/>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itchFamily="18" charset="0"/>
                <a:cs typeface="Times New Roman" pitchFamily="18" charset="0"/>
              </a:rPr>
              <a:t>Chính sách đối ngoại của Tây Âu trong giai đoạn này như thế nào?</a:t>
            </a:r>
          </a:p>
        </p:txBody>
      </p:sp>
    </p:spTree>
    <p:extLst>
      <p:ext uri="{BB962C8B-B14F-4D97-AF65-F5344CB8AC3E}">
        <p14:creationId xmlns:p14="http://schemas.microsoft.com/office/powerpoint/2010/main" val="39252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 calcmode="lin" valueType="num">
                                      <p:cBhvr additive="base">
                                        <p:cTn id="4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 calcmode="lin" valueType="num">
                                      <p:cBhvr additive="base">
                                        <p:cTn id="4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2340</Words>
  <Application>Microsoft Office PowerPoint</Application>
  <PresentationFormat>On-screen Show (4:3)</PresentationFormat>
  <Paragraphs>184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.VnTime</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Huynh Thi Kim Duyen</cp:lastModifiedBy>
  <cp:revision>73</cp:revision>
  <dcterms:created xsi:type="dcterms:W3CDTF">2021-09-07T07:15:34Z</dcterms:created>
  <dcterms:modified xsi:type="dcterms:W3CDTF">2022-07-27T03:16:01Z</dcterms:modified>
</cp:coreProperties>
</file>